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398" r:id="rId6"/>
    <p:sldId id="410" r:id="rId7"/>
    <p:sldId id="411" r:id="rId8"/>
    <p:sldId id="412" r:id="rId9"/>
    <p:sldId id="262" r:id="rId10"/>
    <p:sldId id="317" r:id="rId11"/>
    <p:sldId id="404" r:id="rId12"/>
    <p:sldId id="405" r:id="rId13"/>
    <p:sldId id="402" r:id="rId14"/>
    <p:sldId id="265" r:id="rId15"/>
    <p:sldId id="413" r:id="rId16"/>
    <p:sldId id="415" r:id="rId17"/>
    <p:sldId id="414" r:id="rId18"/>
    <p:sldId id="312" r:id="rId19"/>
    <p:sldId id="31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AFB4E-7FEE-4118-80E5-56670E61DAD6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645AA-7367-416C-BC1B-C45FB3D8F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3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9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4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Fluxul de comandă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28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19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76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4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14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30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645AA-7367-416C-BC1B-C45FB3D8FA2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85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09364-62BC-4FD2-A70F-B6619D66B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CCFF0-6B59-4A94-9C7A-C1E0A14DB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736E-503F-404D-88CA-0863E8EDD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1CA8F-CD15-4020-BC06-A41F8B3F5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672DC-0EE6-4C0C-BF2D-CA689051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09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CD5A3-90CA-42C6-9B8C-6C0D75B78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C6F853-813F-41ED-B6EC-DB04B226E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17DE0-2065-4E77-A0DA-B85EA9431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7971A-F220-4C67-BEC6-E53D18BC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0D241-6842-4C14-A035-4CF98C7C1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4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082408-A9F2-4561-B572-B7650C85A5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58CBD1-27B2-4323-B5ED-AD36C1AC7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3B06A-B6AB-4573-A518-2028ABF92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BA92C-E22C-4E6E-A58A-5145C114B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F3DAE-D0A6-4999-9F74-14520C046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2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2CA7A-189A-4A4C-BECC-95109841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61355-DA34-4930-B9C3-EDBCFDE9D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32E93-5779-43DF-A458-BAB36CD4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C415C-10DC-4885-968C-2ECEFE3E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0BB0F-8C91-462F-ACA9-98B8FBE06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F3FCD-0186-420E-A3D3-522177A02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0D2C2-49D0-4B97-A379-F7657ABBC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9E032-E415-4A99-82B2-456384827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D6632-65EE-4FC3-90D4-6A58B307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E16CA-6757-4E69-BE44-A6EBA67EC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7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686E6-B573-49ED-A4B8-AB667A046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C265D-A69D-4F4E-A890-BC76C80F3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11399-BE29-47D9-A5CF-B4E6FB58D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81BD6C-671A-4584-91C5-8147243D7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53578-0114-4117-9CD2-69114CE05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2968A-5BD1-407E-9A93-C71208A47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5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28F81-968F-44A2-9DE0-6A498EC55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5DF4F-7988-4CEC-BC8A-C8755B9DD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CD3F0-4A85-4D26-9C48-6DD3F807E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4DCF9C-15FC-4403-8830-0A17CCE42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437896-86CA-43A9-91CC-170D703E0D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3D2D4-B601-4379-B89F-E970CE8DF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4CB397-BA8C-4D8F-924E-9291F0165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E8B083-7F98-4CB6-9643-8E17243E7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0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E513-79B8-416B-9CDF-854ECADE0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100B7E-4B97-4368-8ED1-82357ADE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09D015-93DF-44C5-A72A-2E8241A02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3C4414-81A3-475C-AEF6-1D010A853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0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10029-5B97-42C5-BE9B-15DA23A63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38FD49-F010-41EE-AC03-D99AC32E6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4B633-EC75-4B73-B8A3-F5A5122D3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DA012-CCB8-4E41-B742-C3DA3574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1D438-DF6A-436A-B07F-824A4E828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7D36CD-6470-4B5A-B483-BAE0A3C8D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940AB-77C8-4250-9FB5-231CF3E7C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08DB0-025C-4F95-9C04-ED144327D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89873-A899-4A3D-913D-F78843ED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75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2918C-0051-4EC9-98E1-B13BF7D14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C2A1F3-4521-42E9-995B-841BFB0FB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66332-B4F7-455A-80F4-670FBA084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D2646B-21B4-4C90-A243-59F8E80B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A1BA1-D2FC-442E-B22E-19F3FF3AD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C3B43-EC2E-45AC-B9BE-06A8E9C4B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2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6D1404-DABD-4D6B-AB26-FB3B55020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C3BE9-06A3-4622-8262-AB45F97C5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D25C0-9C31-44E2-9DBD-396B80DBD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737A0-D54E-4959-96E2-CFFE4A49BF4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589A5-EF87-4B87-A169-EB06E7C43C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B343A-C532-49BB-B22D-11EC3562E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5B0D-51EA-444C-A92E-44300F0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3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16.emf"/><Relationship Id="rId4" Type="http://schemas.openxmlformats.org/officeDocument/2006/relationships/package" Target="../embeddings/Microsoft_Excel_Worksheet.xls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commerce@nod.r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D2B266D-3625-4584-A5C3-7D3F672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63B99A-73EE-4FBB-B7C4-F9F9BCC25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5D2A5D1-BA0D-47D3-B051-DA7743C46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219825"/>
          </a:xfrm>
          <a:custGeom>
            <a:avLst/>
            <a:gdLst>
              <a:gd name="connsiteX0" fmla="*/ 6789701 w 12192000"/>
              <a:gd name="connsiteY0" fmla="*/ 6151588 h 6219825"/>
              <a:gd name="connsiteX1" fmla="*/ 6788702 w 12192000"/>
              <a:gd name="connsiteY1" fmla="*/ 6151666 h 6219825"/>
              <a:gd name="connsiteX2" fmla="*/ 6788476 w 12192000"/>
              <a:gd name="connsiteY2" fmla="*/ 6152200 h 6219825"/>
              <a:gd name="connsiteX3" fmla="*/ 9834 w 12192000"/>
              <a:gd name="connsiteY3" fmla="*/ 0 h 6219825"/>
              <a:gd name="connsiteX4" fmla="*/ 12357 w 12192000"/>
              <a:gd name="connsiteY4" fmla="*/ 1 h 6219825"/>
              <a:gd name="connsiteX5" fmla="*/ 12192000 w 12192000"/>
              <a:gd name="connsiteY5" fmla="*/ 1 h 6219825"/>
              <a:gd name="connsiteX6" fmla="*/ 12192000 w 12192000"/>
              <a:gd name="connsiteY6" fmla="*/ 5105401 h 6219825"/>
              <a:gd name="connsiteX7" fmla="*/ 12191716 w 12192000"/>
              <a:gd name="connsiteY7" fmla="*/ 5105401 h 6219825"/>
              <a:gd name="connsiteX8" fmla="*/ 12192000 w 12192000"/>
              <a:gd name="connsiteY8" fmla="*/ 5256977 h 6219825"/>
              <a:gd name="connsiteX9" fmla="*/ 12061096 w 12192000"/>
              <a:gd name="connsiteY9" fmla="*/ 5296034 h 6219825"/>
              <a:gd name="connsiteX10" fmla="*/ 11676800 w 12192000"/>
              <a:gd name="connsiteY10" fmla="*/ 5399652 h 6219825"/>
              <a:gd name="connsiteX11" fmla="*/ 10425355 w 12192000"/>
              <a:gd name="connsiteY11" fmla="*/ 5683310 h 6219825"/>
              <a:gd name="connsiteX12" fmla="*/ 9424022 w 12192000"/>
              <a:gd name="connsiteY12" fmla="*/ 5858546 h 6219825"/>
              <a:gd name="connsiteX13" fmla="*/ 8458419 w 12192000"/>
              <a:gd name="connsiteY13" fmla="*/ 5992303 h 6219825"/>
              <a:gd name="connsiteX14" fmla="*/ 7715970 w 12192000"/>
              <a:gd name="connsiteY14" fmla="*/ 6072283 h 6219825"/>
              <a:gd name="connsiteX15" fmla="*/ 6951716 w 12192000"/>
              <a:gd name="connsiteY15" fmla="*/ 6138091 h 6219825"/>
              <a:gd name="connsiteX16" fmla="*/ 6936303 w 12192000"/>
              <a:gd name="connsiteY16" fmla="*/ 6140163 h 6219825"/>
              <a:gd name="connsiteX17" fmla="*/ 6790448 w 12192000"/>
              <a:gd name="connsiteY17" fmla="*/ 6151529 h 6219825"/>
              <a:gd name="connsiteX18" fmla="*/ 6799941 w 12192000"/>
              <a:gd name="connsiteY18" fmla="*/ 6153349 h 6219825"/>
              <a:gd name="connsiteX19" fmla="*/ 6835432 w 12192000"/>
              <a:gd name="connsiteY19" fmla="*/ 6151642 h 6219825"/>
              <a:gd name="connsiteX20" fmla="*/ 6884003 w 12192000"/>
              <a:gd name="connsiteY20" fmla="*/ 6148662 h 6219825"/>
              <a:gd name="connsiteX21" fmla="*/ 7578771 w 12192000"/>
              <a:gd name="connsiteY21" fmla="*/ 6116122 h 6219825"/>
              <a:gd name="connsiteX22" fmla="*/ 8623845 w 12192000"/>
              <a:gd name="connsiteY22" fmla="*/ 6029188 h 6219825"/>
              <a:gd name="connsiteX23" fmla="*/ 9479970 w 12192000"/>
              <a:gd name="connsiteY23" fmla="*/ 5925239 h 6219825"/>
              <a:gd name="connsiteX24" fmla="*/ 10629308 w 12192000"/>
              <a:gd name="connsiteY24" fmla="*/ 5731000 h 6219825"/>
              <a:gd name="connsiteX25" fmla="*/ 11998498 w 12192000"/>
              <a:gd name="connsiteY25" fmla="*/ 5404869 h 6219825"/>
              <a:gd name="connsiteX26" fmla="*/ 12192000 w 12192000"/>
              <a:gd name="connsiteY26" fmla="*/ 5347846 h 6219825"/>
              <a:gd name="connsiteX27" fmla="*/ 12192000 w 12192000"/>
              <a:gd name="connsiteY27" fmla="*/ 5402606 h 6219825"/>
              <a:gd name="connsiteX28" fmla="*/ 11829257 w 12192000"/>
              <a:gd name="connsiteY28" fmla="*/ 5507950 h 6219825"/>
              <a:gd name="connsiteX29" fmla="*/ 10939183 w 12192000"/>
              <a:gd name="connsiteY29" fmla="*/ 5722555 h 6219825"/>
              <a:gd name="connsiteX30" fmla="*/ 9985530 w 12192000"/>
              <a:gd name="connsiteY30" fmla="*/ 5902635 h 6219825"/>
              <a:gd name="connsiteX31" fmla="*/ 9186882 w 12192000"/>
              <a:gd name="connsiteY31" fmla="*/ 6018631 h 6219825"/>
              <a:gd name="connsiteX32" fmla="*/ 8578198 w 12192000"/>
              <a:gd name="connsiteY32" fmla="*/ 6088179 h 6219825"/>
              <a:gd name="connsiteX33" fmla="*/ 7864358 w 12192000"/>
              <a:gd name="connsiteY33" fmla="*/ 6149656 h 6219825"/>
              <a:gd name="connsiteX34" fmla="*/ 6935502 w 12192000"/>
              <a:gd name="connsiteY34" fmla="*/ 6201071 h 6219825"/>
              <a:gd name="connsiteX35" fmla="*/ 6477750 w 12192000"/>
              <a:gd name="connsiteY35" fmla="*/ 6214980 h 6219825"/>
              <a:gd name="connsiteX36" fmla="*/ 6362294 w 12192000"/>
              <a:gd name="connsiteY36" fmla="*/ 6219825 h 6219825"/>
              <a:gd name="connsiteX37" fmla="*/ 6057129 w 12192000"/>
              <a:gd name="connsiteY37" fmla="*/ 6219825 h 6219825"/>
              <a:gd name="connsiteX38" fmla="*/ 5977784 w 12192000"/>
              <a:gd name="connsiteY38" fmla="*/ 6215229 h 6219825"/>
              <a:gd name="connsiteX39" fmla="*/ 5265087 w 12192000"/>
              <a:gd name="connsiteY39" fmla="*/ 6178965 h 6219825"/>
              <a:gd name="connsiteX40" fmla="*/ 4346277 w 12192000"/>
              <a:gd name="connsiteY40" fmla="*/ 6116869 h 6219825"/>
              <a:gd name="connsiteX41" fmla="*/ 3373045 w 12192000"/>
              <a:gd name="connsiteY41" fmla="*/ 6018259 h 6219825"/>
              <a:gd name="connsiteX42" fmla="*/ 2362173 w 12192000"/>
              <a:gd name="connsiteY42" fmla="*/ 5899282 h 6219825"/>
              <a:gd name="connsiteX43" fmla="*/ 1233178 w 12192000"/>
              <a:gd name="connsiteY43" fmla="*/ 5726033 h 6219825"/>
              <a:gd name="connsiteX44" fmla="*/ 68500 w 12192000"/>
              <a:gd name="connsiteY44" fmla="*/ 5486226 h 6219825"/>
              <a:gd name="connsiteX45" fmla="*/ 0 w 12192000"/>
              <a:gd name="connsiteY45" fmla="*/ 5468863 h 6219825"/>
              <a:gd name="connsiteX46" fmla="*/ 0 w 12192000"/>
              <a:gd name="connsiteY46" fmla="*/ 5412351 h 6219825"/>
              <a:gd name="connsiteX47" fmla="*/ 72441 w 12192000"/>
              <a:gd name="connsiteY47" fmla="*/ 5431135 h 6219825"/>
              <a:gd name="connsiteX48" fmla="*/ 600716 w 12192000"/>
              <a:gd name="connsiteY48" fmla="*/ 5549555 h 6219825"/>
              <a:gd name="connsiteX49" fmla="*/ 1769512 w 12192000"/>
              <a:gd name="connsiteY49" fmla="*/ 5759811 h 6219825"/>
              <a:gd name="connsiteX50" fmla="*/ 2613554 w 12192000"/>
              <a:gd name="connsiteY50" fmla="*/ 5876802 h 6219825"/>
              <a:gd name="connsiteX51" fmla="*/ 2581134 w 12192000"/>
              <a:gd name="connsiteY51" fmla="*/ 5866867 h 6219825"/>
              <a:gd name="connsiteX52" fmla="*/ 1112635 w 12192000"/>
              <a:gd name="connsiteY52" fmla="*/ 5534031 h 6219825"/>
              <a:gd name="connsiteX53" fmla="*/ 420412 w 12192000"/>
              <a:gd name="connsiteY53" fmla="*/ 5334514 h 6219825"/>
              <a:gd name="connsiteX54" fmla="*/ 0 w 12192000"/>
              <a:gd name="connsiteY54" fmla="*/ 5195539 h 6219825"/>
              <a:gd name="connsiteX55" fmla="*/ 60 w 12192000"/>
              <a:gd name="connsiteY55" fmla="*/ 5105401 h 6219825"/>
              <a:gd name="connsiteX56" fmla="*/ 0 w 12192000"/>
              <a:gd name="connsiteY56" fmla="*/ 5105401 h 6219825"/>
              <a:gd name="connsiteX57" fmla="*/ 0 w 12192000"/>
              <a:gd name="connsiteY57" fmla="*/ 1 h 6219825"/>
              <a:gd name="connsiteX58" fmla="*/ 9834 w 12192000"/>
              <a:gd name="connsiteY58" fmla="*/ 1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2192000" h="6219825">
                <a:moveTo>
                  <a:pt x="6789701" y="6151588"/>
                </a:moveTo>
                <a:lnTo>
                  <a:pt x="6788702" y="6151666"/>
                </a:lnTo>
                <a:cubicBezTo>
                  <a:pt x="6788627" y="6151844"/>
                  <a:pt x="6788551" y="6152022"/>
                  <a:pt x="6788476" y="6152200"/>
                </a:cubicBezTo>
                <a:close/>
                <a:moveTo>
                  <a:pt x="9834" y="0"/>
                </a:moveTo>
                <a:lnTo>
                  <a:pt x="12357" y="1"/>
                </a:lnTo>
                <a:lnTo>
                  <a:pt x="12192000" y="1"/>
                </a:lnTo>
                <a:lnTo>
                  <a:pt x="12192000" y="5105401"/>
                </a:lnTo>
                <a:lnTo>
                  <a:pt x="12191716" y="5105401"/>
                </a:lnTo>
                <a:lnTo>
                  <a:pt x="12192000" y="5256977"/>
                </a:lnTo>
                <a:lnTo>
                  <a:pt x="12061096" y="5296034"/>
                </a:lnTo>
                <a:cubicBezTo>
                  <a:pt x="11933500" y="5332263"/>
                  <a:pt x="11805390" y="5366806"/>
                  <a:pt x="11676800" y="5399652"/>
                </a:cubicBezTo>
                <a:cubicBezTo>
                  <a:pt x="11262789" y="5507204"/>
                  <a:pt x="10845343" y="5600846"/>
                  <a:pt x="10425355" y="5683310"/>
                </a:cubicBezTo>
                <a:cubicBezTo>
                  <a:pt x="10092810" y="5748549"/>
                  <a:pt x="9759033" y="5806970"/>
                  <a:pt x="9424022" y="5858546"/>
                </a:cubicBezTo>
                <a:cubicBezTo>
                  <a:pt x="9102997" y="5908224"/>
                  <a:pt x="8781133" y="5952809"/>
                  <a:pt x="8458419" y="5992303"/>
                </a:cubicBezTo>
                <a:cubicBezTo>
                  <a:pt x="8211360" y="6022481"/>
                  <a:pt x="7963792" y="6048065"/>
                  <a:pt x="7715970" y="6072283"/>
                </a:cubicBezTo>
                <a:lnTo>
                  <a:pt x="6951716" y="6138091"/>
                </a:lnTo>
                <a:lnTo>
                  <a:pt x="6936303" y="6140163"/>
                </a:lnTo>
                <a:lnTo>
                  <a:pt x="6790448" y="6151529"/>
                </a:lnTo>
                <a:lnTo>
                  <a:pt x="6799941" y="6153349"/>
                </a:lnTo>
                <a:cubicBezTo>
                  <a:pt x="6811623" y="6153816"/>
                  <a:pt x="6823734" y="6151642"/>
                  <a:pt x="6835432" y="6151642"/>
                </a:cubicBezTo>
                <a:cubicBezTo>
                  <a:pt x="6851580" y="6151642"/>
                  <a:pt x="6867729" y="6149034"/>
                  <a:pt x="6884003" y="6148662"/>
                </a:cubicBezTo>
                <a:cubicBezTo>
                  <a:pt x="7115805" y="6143198"/>
                  <a:pt x="7347351" y="6131026"/>
                  <a:pt x="7578771" y="6116122"/>
                </a:cubicBezTo>
                <a:cubicBezTo>
                  <a:pt x="7927552" y="6093644"/>
                  <a:pt x="8276080" y="6065453"/>
                  <a:pt x="8623845" y="6029188"/>
                </a:cubicBezTo>
                <a:cubicBezTo>
                  <a:pt x="8909939" y="5999878"/>
                  <a:pt x="9195310" y="5965228"/>
                  <a:pt x="9479970" y="5925239"/>
                </a:cubicBezTo>
                <a:cubicBezTo>
                  <a:pt x="9864901" y="5870842"/>
                  <a:pt x="10248014" y="5806101"/>
                  <a:pt x="10629308" y="5731000"/>
                </a:cubicBezTo>
                <a:cubicBezTo>
                  <a:pt x="11090114" y="5639842"/>
                  <a:pt x="11546975" y="5532291"/>
                  <a:pt x="11998498" y="5404869"/>
                </a:cubicBezTo>
                <a:lnTo>
                  <a:pt x="12192000" y="5347846"/>
                </a:lnTo>
                <a:lnTo>
                  <a:pt x="12192000" y="5402606"/>
                </a:lnTo>
                <a:lnTo>
                  <a:pt x="11829257" y="5507950"/>
                </a:lnTo>
                <a:cubicBezTo>
                  <a:pt x="11534769" y="5587680"/>
                  <a:pt x="11238120" y="5658596"/>
                  <a:pt x="10939183" y="5722555"/>
                </a:cubicBezTo>
                <a:cubicBezTo>
                  <a:pt x="10622824" y="5790365"/>
                  <a:pt x="10304941" y="5850387"/>
                  <a:pt x="9985530" y="5902635"/>
                </a:cubicBezTo>
                <a:cubicBezTo>
                  <a:pt x="9720036" y="5946102"/>
                  <a:pt x="9453814" y="5984764"/>
                  <a:pt x="9186882" y="6018631"/>
                </a:cubicBezTo>
                <a:cubicBezTo>
                  <a:pt x="8984197" y="6044216"/>
                  <a:pt x="8781514" y="6068309"/>
                  <a:pt x="8578198" y="6088179"/>
                </a:cubicBezTo>
                <a:lnTo>
                  <a:pt x="7864358" y="6149656"/>
                </a:lnTo>
                <a:cubicBezTo>
                  <a:pt x="7554994" y="6172009"/>
                  <a:pt x="7245502" y="6189895"/>
                  <a:pt x="6935502" y="6201071"/>
                </a:cubicBezTo>
                <a:lnTo>
                  <a:pt x="6477750" y="6214980"/>
                </a:lnTo>
                <a:cubicBezTo>
                  <a:pt x="6439195" y="6212895"/>
                  <a:pt x="6400529" y="6214521"/>
                  <a:pt x="6362294" y="6219825"/>
                </a:cubicBezTo>
                <a:lnTo>
                  <a:pt x="6057129" y="6219825"/>
                </a:lnTo>
                <a:lnTo>
                  <a:pt x="5977784" y="6215229"/>
                </a:lnTo>
                <a:lnTo>
                  <a:pt x="5265087" y="6178965"/>
                </a:lnTo>
                <a:cubicBezTo>
                  <a:pt x="4958267" y="6166544"/>
                  <a:pt x="4651826" y="6146055"/>
                  <a:pt x="4346277" y="6116869"/>
                </a:cubicBezTo>
                <a:lnTo>
                  <a:pt x="3373045" y="6018259"/>
                </a:lnTo>
                <a:cubicBezTo>
                  <a:pt x="3035412" y="5983982"/>
                  <a:pt x="2698456" y="5944327"/>
                  <a:pt x="2362173" y="5899282"/>
                </a:cubicBezTo>
                <a:cubicBezTo>
                  <a:pt x="1984692" y="5849108"/>
                  <a:pt x="1608364" y="5791358"/>
                  <a:pt x="1233178" y="5726033"/>
                </a:cubicBezTo>
                <a:cubicBezTo>
                  <a:pt x="842181" y="5657291"/>
                  <a:pt x="453758" y="5578770"/>
                  <a:pt x="68500" y="5486226"/>
                </a:cubicBezTo>
                <a:lnTo>
                  <a:pt x="0" y="5468863"/>
                </a:lnTo>
                <a:lnTo>
                  <a:pt x="0" y="5412351"/>
                </a:lnTo>
                <a:lnTo>
                  <a:pt x="72441" y="5431135"/>
                </a:lnTo>
                <a:cubicBezTo>
                  <a:pt x="247961" y="5473331"/>
                  <a:pt x="424164" y="5512608"/>
                  <a:pt x="600716" y="5549555"/>
                </a:cubicBezTo>
                <a:cubicBezTo>
                  <a:pt x="988279" y="5630403"/>
                  <a:pt x="1378133" y="5699330"/>
                  <a:pt x="1769512" y="5759811"/>
                </a:cubicBezTo>
                <a:cubicBezTo>
                  <a:pt x="2052426" y="5803406"/>
                  <a:pt x="2335725" y="5843519"/>
                  <a:pt x="2613554" y="5876802"/>
                </a:cubicBezTo>
                <a:cubicBezTo>
                  <a:pt x="2605544" y="5879410"/>
                  <a:pt x="2594611" y="5869350"/>
                  <a:pt x="2581134" y="5866867"/>
                </a:cubicBezTo>
                <a:cubicBezTo>
                  <a:pt x="2087178" y="5774877"/>
                  <a:pt x="1597684" y="5663937"/>
                  <a:pt x="1112635" y="5534031"/>
                </a:cubicBezTo>
                <a:cubicBezTo>
                  <a:pt x="880453" y="5471934"/>
                  <a:pt x="649713" y="5405428"/>
                  <a:pt x="420412" y="5334514"/>
                </a:cubicBezTo>
                <a:lnTo>
                  <a:pt x="0" y="5195539"/>
                </a:lnTo>
                <a:lnTo>
                  <a:pt x="60" y="5105401"/>
                </a:lnTo>
                <a:lnTo>
                  <a:pt x="0" y="5105401"/>
                </a:lnTo>
                <a:lnTo>
                  <a:pt x="0" y="1"/>
                </a:lnTo>
                <a:lnTo>
                  <a:pt x="9834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58213-F117-46D0-BD80-F15F0C738DAF}"/>
              </a:ext>
            </a:extLst>
          </p:cNvPr>
          <p:cNvSpPr txBox="1"/>
          <p:nvPr/>
        </p:nvSpPr>
        <p:spPr>
          <a:xfrm>
            <a:off x="2769123" y="2909883"/>
            <a:ext cx="6883836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50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50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50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5000" dirty="0">
                <a:latin typeface="Arial Black" panose="020B0A04020102020204" pitchFamily="34" charset="0"/>
              </a:rPr>
              <a:t>CHEIE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64D8821A-2AFB-48C4-BD24-C4572E0C9C5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595" y="-343667"/>
            <a:ext cx="3490991" cy="196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816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5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4CB71D-30B6-4A2E-8FAC-BFC7F47633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13286" y="-25488"/>
            <a:ext cx="7978712" cy="6856871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9F99AEA-1C81-4AF3-8FCE-075C54751C17}"/>
              </a:ext>
            </a:extLst>
          </p:cNvPr>
          <p:cNvSpPr txBox="1"/>
          <p:nvPr/>
        </p:nvSpPr>
        <p:spPr>
          <a:xfrm>
            <a:off x="58093" y="1682025"/>
            <a:ext cx="5621488" cy="4771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Meniu flexibil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Magazinul online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va conține 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un meniu cu toate categoriile NOD. 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oți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avea orice structură de meniu dorești sau poți folosi 100% pe cel din NOD, dacă nu dorești să personalizezi.</a:t>
            </a: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Preț special fix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oți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seta un pre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special fix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orice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Acesta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ne fix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sincroniza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cu NOD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nu).</a:t>
            </a: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Pagină de categorie cu filtre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Produsele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con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atributele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din NOD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pagina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categorie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oferi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utilizatorul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un sidebar cu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filtre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precum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 NOD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Webshop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o-R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Integrare cu eMAG Marketplace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Documenta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acestui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se regăsește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aici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Posibilitatea de a transforma shop-ul într-unul privat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Pentru utilizare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n scop B2B. Dac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nu dor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ești ca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site-ul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să fie 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public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i vre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acces doar anumitor firme s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comande.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1C5BD14-5666-4FBF-B10D-ABC34932C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761" y="292066"/>
            <a:ext cx="4399473" cy="13255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FUNC</a:t>
            </a:r>
            <a:r>
              <a:rPr lang="ro-RO" sz="2400" dirty="0">
                <a:latin typeface="Arial Black" panose="020B0A04020102020204" pitchFamily="34" charset="0"/>
              </a:rPr>
              <a:t>ȚIONALITĂȚI</a:t>
            </a:r>
            <a:br>
              <a:rPr lang="ro-RO" sz="2400" dirty="0">
                <a:latin typeface="Arial Black" panose="020B0A04020102020204" pitchFamily="34" charset="0"/>
              </a:rPr>
            </a:br>
            <a:r>
              <a:rPr lang="ro-RO" sz="2400" dirty="0">
                <a:latin typeface="Arial Black" panose="020B0A04020102020204" pitchFamily="34" charset="0"/>
              </a:rPr>
              <a:t>       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E0046C-2609-47F5-A75D-3B904A5F9EAE}"/>
              </a:ext>
            </a:extLst>
          </p:cNvPr>
          <p:cNvSpPr txBox="1"/>
          <p:nvPr/>
        </p:nvSpPr>
        <p:spPr>
          <a:xfrm>
            <a:off x="58095" y="950171"/>
            <a:ext cx="6883836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709600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Rectangle 88">
            <a:extLst>
              <a:ext uri="{FF2B5EF4-FFF2-40B4-BE49-F238E27FC236}">
                <a16:creationId xmlns:a16="http://schemas.microsoft.com/office/drawing/2014/main" id="{1557A916-FDD1-44A1-A7A1-70009FD6B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B1ABFB-B268-492A-9967-47D68EA99F6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7743929" cy="6857990"/>
          </a:xfrm>
          <a:custGeom>
            <a:avLst/>
            <a:gdLst/>
            <a:ahLst/>
            <a:cxnLst/>
            <a:rect l="l" t="t" r="r" b="b"/>
            <a:pathLst>
              <a:path w="7743949" h="6858000">
                <a:moveTo>
                  <a:pt x="956085" y="2071857"/>
                </a:moveTo>
                <a:cubicBezTo>
                  <a:pt x="956085" y="2071857"/>
                  <a:pt x="956085" y="2071857"/>
                  <a:pt x="4999548" y="2071857"/>
                </a:cubicBezTo>
                <a:cubicBezTo>
                  <a:pt x="5252811" y="2071857"/>
                  <a:pt x="5497339" y="2211072"/>
                  <a:pt x="5619604" y="2437296"/>
                </a:cubicBezTo>
                <a:cubicBezTo>
                  <a:pt x="5619604" y="2437296"/>
                  <a:pt x="5619604" y="2437296"/>
                  <a:pt x="7645701" y="5926372"/>
                </a:cubicBezTo>
                <a:cubicBezTo>
                  <a:pt x="7776699" y="6143896"/>
                  <a:pt x="7776699" y="6422327"/>
                  <a:pt x="7645701" y="6639850"/>
                </a:cubicBezTo>
                <a:cubicBezTo>
                  <a:pt x="7645701" y="6639850"/>
                  <a:pt x="7645701" y="6639850"/>
                  <a:pt x="7538856" y="6823844"/>
                </a:cubicBezTo>
                <a:lnTo>
                  <a:pt x="7519022" y="6858000"/>
                </a:lnTo>
                <a:lnTo>
                  <a:pt x="0" y="6858000"/>
                </a:lnTo>
                <a:lnTo>
                  <a:pt x="0" y="3003362"/>
                </a:lnTo>
                <a:lnTo>
                  <a:pt x="144017" y="2754282"/>
                </a:lnTo>
                <a:cubicBezTo>
                  <a:pt x="203181" y="2651956"/>
                  <a:pt x="264254" y="2546330"/>
                  <a:pt x="327296" y="2437296"/>
                </a:cubicBezTo>
                <a:cubicBezTo>
                  <a:pt x="458294" y="2211072"/>
                  <a:pt x="694090" y="2071857"/>
                  <a:pt x="956085" y="2071857"/>
                </a:cubicBezTo>
                <a:close/>
                <a:moveTo>
                  <a:pt x="6281397" y="1163923"/>
                </a:moveTo>
                <a:cubicBezTo>
                  <a:pt x="6281397" y="1163923"/>
                  <a:pt x="6281397" y="1163923"/>
                  <a:pt x="7148441" y="1163923"/>
                </a:cubicBezTo>
                <a:cubicBezTo>
                  <a:pt x="7202749" y="1163923"/>
                  <a:pt x="7255183" y="1193775"/>
                  <a:pt x="7281401" y="1242285"/>
                </a:cubicBezTo>
                <a:cubicBezTo>
                  <a:pt x="7281401" y="1242285"/>
                  <a:pt x="7281401" y="1242285"/>
                  <a:pt x="7715859" y="1990451"/>
                </a:cubicBezTo>
                <a:cubicBezTo>
                  <a:pt x="7743949" y="2037095"/>
                  <a:pt x="7743949" y="2096799"/>
                  <a:pt x="7715859" y="2143443"/>
                </a:cubicBezTo>
                <a:cubicBezTo>
                  <a:pt x="7715859" y="2143443"/>
                  <a:pt x="7715859" y="2143443"/>
                  <a:pt x="7281401" y="2891610"/>
                </a:cubicBezTo>
                <a:cubicBezTo>
                  <a:pt x="7255183" y="2940119"/>
                  <a:pt x="7202749" y="2969971"/>
                  <a:pt x="7148441" y="2969971"/>
                </a:cubicBezTo>
                <a:cubicBezTo>
                  <a:pt x="7148441" y="2969971"/>
                  <a:pt x="7148441" y="2969971"/>
                  <a:pt x="6281397" y="2969971"/>
                </a:cubicBezTo>
                <a:cubicBezTo>
                  <a:pt x="6225217" y="2969971"/>
                  <a:pt x="6174655" y="2940119"/>
                  <a:pt x="6146565" y="2891610"/>
                </a:cubicBezTo>
                <a:cubicBezTo>
                  <a:pt x="6146565" y="2891610"/>
                  <a:pt x="6146565" y="2891610"/>
                  <a:pt x="5713979" y="2143443"/>
                </a:cubicBezTo>
                <a:cubicBezTo>
                  <a:pt x="5685889" y="2096799"/>
                  <a:pt x="5685889" y="2037095"/>
                  <a:pt x="5713979" y="1990451"/>
                </a:cubicBezTo>
                <a:cubicBezTo>
                  <a:pt x="5713979" y="1990451"/>
                  <a:pt x="5713979" y="1990451"/>
                  <a:pt x="6146565" y="1242285"/>
                </a:cubicBezTo>
                <a:cubicBezTo>
                  <a:pt x="6174655" y="1193775"/>
                  <a:pt x="6225217" y="1163923"/>
                  <a:pt x="6281397" y="1163923"/>
                </a:cubicBezTo>
                <a:close/>
                <a:moveTo>
                  <a:pt x="0" y="0"/>
                </a:moveTo>
                <a:lnTo>
                  <a:pt x="6600525" y="0"/>
                </a:lnTo>
                <a:lnTo>
                  <a:pt x="6486618" y="196155"/>
                </a:lnTo>
                <a:cubicBezTo>
                  <a:pt x="6261242" y="584267"/>
                  <a:pt x="5994130" y="1044253"/>
                  <a:pt x="5677553" y="1589421"/>
                </a:cubicBezTo>
                <a:cubicBezTo>
                  <a:pt x="5555288" y="1815646"/>
                  <a:pt x="5310759" y="1954861"/>
                  <a:pt x="5057496" y="1954861"/>
                </a:cubicBezTo>
                <a:cubicBezTo>
                  <a:pt x="5057496" y="1954861"/>
                  <a:pt x="5057496" y="1954861"/>
                  <a:pt x="1014033" y="1954861"/>
                </a:cubicBezTo>
                <a:cubicBezTo>
                  <a:pt x="752038" y="1954861"/>
                  <a:pt x="516243" y="1815646"/>
                  <a:pt x="385244" y="1589421"/>
                </a:cubicBezTo>
                <a:cubicBezTo>
                  <a:pt x="385244" y="1589421"/>
                  <a:pt x="385244" y="1589421"/>
                  <a:pt x="69234" y="1042874"/>
                </a:cubicBezTo>
                <a:lnTo>
                  <a:pt x="0" y="923133"/>
                </a:ln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FFB9D3-AB83-43E0-91D0-A380A571DE85}"/>
              </a:ext>
            </a:extLst>
          </p:cNvPr>
          <p:cNvSpPr txBox="1"/>
          <p:nvPr/>
        </p:nvSpPr>
        <p:spPr>
          <a:xfrm>
            <a:off x="7573093" y="2667671"/>
            <a:ext cx="4348613" cy="2195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400050" marR="0" indent="-28575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ăspuns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probleme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tehnice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urgențe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maxim 2h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intervalul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09:30 - 18:00</a:t>
            </a:r>
          </a:p>
          <a:p>
            <a:pPr marL="400050" marR="0" indent="-28575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ăspuns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solicitări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urgențe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maxim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zile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lucrătoare</a:t>
            </a:r>
            <a:endParaRPr lang="en-US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indent="-28575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ăspuns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dezvoltări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extra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pachet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bază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maxim 2 </a:t>
            </a:r>
            <a:r>
              <a:rPr lang="en-US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săptămâni</a:t>
            </a:r>
            <a:r>
              <a:rPr lang="en-US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analiză</a:t>
            </a:r>
            <a:endParaRPr lang="en-US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indent="-28575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Uptime: </a:t>
            </a:r>
            <a:r>
              <a:rPr lang="en-US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garantat</a:t>
            </a:r>
            <a:r>
              <a:rPr lang="en-US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Azure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loud</a:t>
            </a:r>
            <a:endParaRPr lang="ro-RO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indent="-28575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Disponibilitatea de documentații și ghiduri îmbunătățite continuu</a:t>
            </a:r>
            <a:endParaRPr lang="en-US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itle 1">
            <a:extLst>
              <a:ext uri="{FF2B5EF4-FFF2-40B4-BE49-F238E27FC236}">
                <a16:creationId xmlns:a16="http://schemas.microsoft.com/office/drawing/2014/main" id="{4F344DCA-FF6D-4430-9A3A-500A7378B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1010" y="127100"/>
            <a:ext cx="5284215" cy="1325563"/>
          </a:xfrm>
        </p:spPr>
        <p:txBody>
          <a:bodyPr>
            <a:normAutofit/>
          </a:bodyPr>
          <a:lstStyle/>
          <a:p>
            <a:pPr algn="r"/>
            <a:r>
              <a:rPr lang="ro-RO" sz="2400" dirty="0">
                <a:latin typeface="Arial Black" panose="020B0A04020102020204" pitchFamily="34" charset="0"/>
              </a:rPr>
              <a:t>SERVICE LEVEL AGREEMENT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2FEE35-664F-4D6B-81B1-D970EB2E4A1A}"/>
              </a:ext>
            </a:extLst>
          </p:cNvPr>
          <p:cNvSpPr txBox="1"/>
          <p:nvPr/>
        </p:nvSpPr>
        <p:spPr>
          <a:xfrm>
            <a:off x="8821770" y="847898"/>
            <a:ext cx="3243455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1526412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6243AA2-F7FB-4A5B-8ABE-28DEAC83BE1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12276E-B041-4722-971A-D6B7711F49D2}"/>
              </a:ext>
            </a:extLst>
          </p:cNvPr>
          <p:cNvSpPr txBox="1"/>
          <p:nvPr/>
        </p:nvSpPr>
        <p:spPr>
          <a:xfrm>
            <a:off x="545698" y="2543791"/>
            <a:ext cx="488152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arenR"/>
            </a:pP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NOD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nevoie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un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b2b.nod.ro cu op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iunea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DropShipping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arenR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domeniu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necesară conectarea acestui domeniu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serverul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hostat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arenR"/>
            </a:pP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Serviciu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emailing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 site-ul s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poat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ansmite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email-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Recomand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rid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lastic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mail.</a:t>
            </a:r>
            <a:endParaRPr 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arenR"/>
            </a:pPr>
            <a:endParaRPr 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>
              <a:buSzPts val="1800"/>
              <a:buFont typeface="+mj-lt"/>
              <a:buAutoNum type="arabicParenR"/>
            </a:pPr>
            <a:r>
              <a:rPr lang="ro-RO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Resursă umană dedicată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toate operațiunile și acțiunile relaționate magazinului online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endParaRPr lang="ro-R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BC0837-75B3-4EAF-9FCF-F630EF4535BA}"/>
              </a:ext>
            </a:extLst>
          </p:cNvPr>
          <p:cNvSpPr txBox="1"/>
          <p:nvPr/>
        </p:nvSpPr>
        <p:spPr>
          <a:xfrm>
            <a:off x="8629195" y="2795436"/>
            <a:ext cx="3408769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Recomand</a:t>
            </a:r>
            <a:r>
              <a:rPr lang="ro-RO" sz="1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</a:t>
            </a:r>
            <a:r>
              <a:rPr lang="en-US" sz="1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</a:t>
            </a:r>
            <a:r>
              <a:rPr lang="en-US" sz="1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pentru</a:t>
            </a:r>
            <a:r>
              <a:rPr lang="en-US" sz="1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resursa</a:t>
            </a:r>
            <a:r>
              <a:rPr lang="en-US" sz="1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uman</a:t>
            </a:r>
            <a:r>
              <a:rPr lang="ro-RO" sz="1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</a:t>
            </a:r>
            <a:r>
              <a:rPr lang="en-US" sz="1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ro-RO" sz="1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cuno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ș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</a:t>
            </a:r>
            <a:r>
              <a:rPr lang="ro-RO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de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gestionare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magazin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online: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livr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curier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gestiune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stocuri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facturare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(online)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abilit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ăț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suport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clien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status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comenzi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retur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garan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vouchere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rezolvare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litigii</a:t>
            </a:r>
            <a:endParaRPr lang="en-US" sz="1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abilit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ăț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redactare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inut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online: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descrieri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produse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promo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cuno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șt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de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operare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excel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cuno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ș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ecommerce: v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â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nz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ă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online, social media,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agregatoare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marketplace-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uri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SEO,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promovare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retargeting,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afiliere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adwords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facebook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ads, </a:t>
            </a:r>
            <a:r>
              <a:rPr lang="en-US" sz="14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instagram</a:t>
            </a:r>
            <a:r>
              <a: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ads</a:t>
            </a:r>
            <a:r>
              <a:rPr lang="ro-RO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etc.</a:t>
            </a:r>
            <a:endParaRPr lang="en-US" sz="1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68FA7DC-E477-4497-B299-3BE191288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391" y="416018"/>
            <a:ext cx="3878467" cy="1325563"/>
          </a:xfrm>
        </p:spPr>
        <p:txBody>
          <a:bodyPr>
            <a:normAutofit/>
          </a:bodyPr>
          <a:lstStyle/>
          <a:p>
            <a:r>
              <a:rPr lang="ro-RO" sz="2400" dirty="0">
                <a:latin typeface="Arial Black" panose="020B0A04020102020204" pitchFamily="34" charset="0"/>
              </a:rPr>
              <a:t>CONDIȚII MINIME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55684B-8BF7-46EF-B235-CF751D28E031}"/>
              </a:ext>
            </a:extLst>
          </p:cNvPr>
          <p:cNvSpPr txBox="1"/>
          <p:nvPr/>
        </p:nvSpPr>
        <p:spPr>
          <a:xfrm>
            <a:off x="-63285" y="1079441"/>
            <a:ext cx="3243455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2314204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" name="Rectangle 85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C34371-70EE-4D54-8575-B34B7346924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1295" r="-1" b="9657"/>
          <a:stretch/>
        </p:blipFill>
        <p:spPr>
          <a:xfrm>
            <a:off x="356335" y="1652789"/>
            <a:ext cx="7024112" cy="474566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B512C9C2-4C54-468F-B71A-398EB95F5B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068322"/>
              </p:ext>
            </p:extLst>
          </p:nvPr>
        </p:nvGraphicFramePr>
        <p:xfrm>
          <a:off x="7780935" y="395154"/>
          <a:ext cx="4192701" cy="183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105125" imgH="1800537" progId="Excel.Sheet.12">
                  <p:embed/>
                </p:oleObj>
              </mc:Choice>
              <mc:Fallback>
                <p:oleObj name="Worksheet" r:id="rId4" imgW="4105125" imgH="1800537" progId="Excel.Sheet.12">
                  <p:embed/>
                  <p:pic>
                    <p:nvPicPr>
                      <p:cNvPr id="93" name="Object 92">
                        <a:extLst>
                          <a:ext uri="{FF2B5EF4-FFF2-40B4-BE49-F238E27FC236}">
                            <a16:creationId xmlns:a16="http://schemas.microsoft.com/office/drawing/2014/main" id="{36881C0A-18C6-41BB-828B-0B3FF35D5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0935" y="395154"/>
                        <a:ext cx="4192701" cy="1838563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D2E7459E-E5BF-466C-9912-BCEB6A2464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739018"/>
              </p:ext>
            </p:extLst>
          </p:nvPr>
        </p:nvGraphicFramePr>
        <p:xfrm>
          <a:off x="7780935" y="2457274"/>
          <a:ext cx="4192701" cy="4177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3715023" imgH="3952702" progId="Excel.Sheet.12">
                  <p:embed/>
                </p:oleObj>
              </mc:Choice>
              <mc:Fallback>
                <p:oleObj name="Worksheet" r:id="rId6" imgW="3715023" imgH="3952702" progId="Excel.Sheet.12">
                  <p:embed/>
                  <p:pic>
                    <p:nvPicPr>
                      <p:cNvPr id="83" name="Object 82">
                        <a:extLst>
                          <a:ext uri="{FF2B5EF4-FFF2-40B4-BE49-F238E27FC236}">
                            <a16:creationId xmlns:a16="http://schemas.microsoft.com/office/drawing/2014/main" id="{8D2A16CF-91D2-4B16-80FC-99C5A28D47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80935" y="2457274"/>
                        <a:ext cx="4192701" cy="4177168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>
            <a:extLst>
              <a:ext uri="{FF2B5EF4-FFF2-40B4-BE49-F238E27FC236}">
                <a16:creationId xmlns:a16="http://schemas.microsoft.com/office/drawing/2014/main" id="{FD1B13D7-6AF6-430C-AE17-04198F05163E}"/>
              </a:ext>
            </a:extLst>
          </p:cNvPr>
          <p:cNvSpPr txBox="1"/>
          <p:nvPr/>
        </p:nvSpPr>
        <p:spPr>
          <a:xfrm>
            <a:off x="356335" y="412528"/>
            <a:ext cx="5738140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ro-RO" sz="2400" dirty="0">
                <a:latin typeface="Arial Black" panose="020B0A04020102020204" pitchFamily="34" charset="0"/>
              </a:rPr>
              <a:t>PACHETE</a:t>
            </a:r>
            <a:r>
              <a:rPr lang="ro-RO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505860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557A916-FDD1-44A1-A7A1-70009FD6B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7485043-51CE-4699-8AD2-37D7DC5BA0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305192"/>
              </p:ext>
            </p:extLst>
          </p:nvPr>
        </p:nvGraphicFramePr>
        <p:xfrm>
          <a:off x="1042940" y="208573"/>
          <a:ext cx="9943508" cy="6412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939364" imgH="5119809" progId="Excel.Sheet.12">
                  <p:embed/>
                </p:oleObj>
              </mc:Choice>
              <mc:Fallback>
                <p:oleObj name="Worksheet" r:id="rId3" imgW="7939364" imgH="511980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40" y="208573"/>
                        <a:ext cx="9943508" cy="6412279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2952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6A2D648-A4B4-41BB-B5AC-1C78FFD05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D78E33-609E-45DB-AEBF-D0E1B93F5B1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31215" y="1"/>
            <a:ext cx="7960785" cy="6332560"/>
          </a:xfrm>
          <a:custGeom>
            <a:avLst/>
            <a:gdLst/>
            <a:ahLst/>
            <a:cxnLst/>
            <a:rect l="l" t="t" r="r" b="b"/>
            <a:pathLst>
              <a:path w="7960785" h="6437146">
                <a:moveTo>
                  <a:pt x="3944493" y="3980202"/>
                </a:moveTo>
                <a:cubicBezTo>
                  <a:pt x="3944493" y="3980202"/>
                  <a:pt x="3944493" y="3980202"/>
                  <a:pt x="5117486" y="3980944"/>
                </a:cubicBezTo>
                <a:cubicBezTo>
                  <a:pt x="5193569" y="3981041"/>
                  <a:pt x="5262972" y="4020215"/>
                  <a:pt x="5301098" y="4086251"/>
                </a:cubicBezTo>
                <a:cubicBezTo>
                  <a:pt x="5301098" y="4086251"/>
                  <a:pt x="5301098" y="4086251"/>
                  <a:pt x="5889509" y="5105408"/>
                </a:cubicBezTo>
                <a:cubicBezTo>
                  <a:pt x="5926364" y="5169243"/>
                  <a:pt x="5926858" y="5251135"/>
                  <a:pt x="5887630" y="5314873"/>
                </a:cubicBezTo>
                <a:cubicBezTo>
                  <a:pt x="5887630" y="5314873"/>
                  <a:pt x="5887630" y="5314873"/>
                  <a:pt x="5303047" y="6333287"/>
                </a:cubicBezTo>
                <a:cubicBezTo>
                  <a:pt x="5267284" y="6397959"/>
                  <a:pt x="5197106" y="6438477"/>
                  <a:pt x="5123215" y="6437113"/>
                </a:cubicBezTo>
                <a:cubicBezTo>
                  <a:pt x="5123215" y="6437113"/>
                  <a:pt x="5123215" y="6437113"/>
                  <a:pt x="3948952" y="6434170"/>
                </a:cubicBezTo>
                <a:cubicBezTo>
                  <a:pt x="3874139" y="6436273"/>
                  <a:pt x="3803467" y="6394898"/>
                  <a:pt x="3766612" y="6331063"/>
                </a:cubicBezTo>
                <a:cubicBezTo>
                  <a:pt x="3766612" y="6331063"/>
                  <a:pt x="3766612" y="6331063"/>
                  <a:pt x="3178202" y="5311907"/>
                </a:cubicBezTo>
                <a:cubicBezTo>
                  <a:pt x="3140076" y="5245870"/>
                  <a:pt x="3140850" y="5166180"/>
                  <a:pt x="3178808" y="5100241"/>
                </a:cubicBezTo>
                <a:cubicBezTo>
                  <a:pt x="3178808" y="5100241"/>
                  <a:pt x="3178808" y="5100241"/>
                  <a:pt x="3764660" y="4084028"/>
                </a:cubicBezTo>
                <a:cubicBezTo>
                  <a:pt x="3800424" y="4019355"/>
                  <a:pt x="3870604" y="3978838"/>
                  <a:pt x="3944493" y="3980202"/>
                </a:cubicBezTo>
                <a:close/>
                <a:moveTo>
                  <a:pt x="5699720" y="3489582"/>
                </a:moveTo>
                <a:cubicBezTo>
                  <a:pt x="5699720" y="3489582"/>
                  <a:pt x="5699720" y="3489582"/>
                  <a:pt x="6163751" y="3489876"/>
                </a:cubicBezTo>
                <a:cubicBezTo>
                  <a:pt x="6193849" y="3489915"/>
                  <a:pt x="6221305" y="3505412"/>
                  <a:pt x="6236387" y="3531535"/>
                </a:cubicBezTo>
                <a:cubicBezTo>
                  <a:pt x="6236387" y="3531535"/>
                  <a:pt x="6236387" y="3531535"/>
                  <a:pt x="6469160" y="3934709"/>
                </a:cubicBezTo>
                <a:cubicBezTo>
                  <a:pt x="6483740" y="3959962"/>
                  <a:pt x="6483935" y="3992359"/>
                  <a:pt x="6468416" y="4017573"/>
                </a:cubicBezTo>
                <a:cubicBezTo>
                  <a:pt x="6468416" y="4017573"/>
                  <a:pt x="6468416" y="4017573"/>
                  <a:pt x="6237158" y="4420453"/>
                </a:cubicBezTo>
                <a:cubicBezTo>
                  <a:pt x="6223010" y="4446037"/>
                  <a:pt x="6195248" y="4462066"/>
                  <a:pt x="6166018" y="4461526"/>
                </a:cubicBezTo>
                <a:cubicBezTo>
                  <a:pt x="6166018" y="4461526"/>
                  <a:pt x="6166018" y="4461526"/>
                  <a:pt x="5701483" y="4460362"/>
                </a:cubicBezTo>
                <a:cubicBezTo>
                  <a:pt x="5671888" y="4461195"/>
                  <a:pt x="5643930" y="4444826"/>
                  <a:pt x="5629350" y="4419573"/>
                </a:cubicBezTo>
                <a:cubicBezTo>
                  <a:pt x="5629350" y="4419573"/>
                  <a:pt x="5629350" y="4419573"/>
                  <a:pt x="5396578" y="4016399"/>
                </a:cubicBezTo>
                <a:cubicBezTo>
                  <a:pt x="5381495" y="3990276"/>
                  <a:pt x="5381802" y="3958751"/>
                  <a:pt x="5396817" y="3932665"/>
                </a:cubicBezTo>
                <a:cubicBezTo>
                  <a:pt x="5396817" y="3932665"/>
                  <a:pt x="5396817" y="3932665"/>
                  <a:pt x="5628579" y="3530655"/>
                </a:cubicBezTo>
                <a:cubicBezTo>
                  <a:pt x="5642727" y="3505071"/>
                  <a:pt x="5670489" y="3489043"/>
                  <a:pt x="5699720" y="3489582"/>
                </a:cubicBezTo>
                <a:close/>
                <a:moveTo>
                  <a:pt x="6388346" y="3258305"/>
                </a:moveTo>
                <a:cubicBezTo>
                  <a:pt x="6388346" y="3258305"/>
                  <a:pt x="6388346" y="3258305"/>
                  <a:pt x="6555837" y="3258411"/>
                </a:cubicBezTo>
                <a:cubicBezTo>
                  <a:pt x="6566700" y="3258425"/>
                  <a:pt x="6576611" y="3264018"/>
                  <a:pt x="6582055" y="3273448"/>
                </a:cubicBezTo>
                <a:cubicBezTo>
                  <a:pt x="6582055" y="3273448"/>
                  <a:pt x="6582055" y="3273448"/>
                  <a:pt x="6666073" y="3418972"/>
                </a:cubicBezTo>
                <a:cubicBezTo>
                  <a:pt x="6671336" y="3428087"/>
                  <a:pt x="6671406" y="3439780"/>
                  <a:pt x="6665805" y="3448882"/>
                </a:cubicBezTo>
                <a:cubicBezTo>
                  <a:pt x="6665805" y="3448882"/>
                  <a:pt x="6665805" y="3448882"/>
                  <a:pt x="6582333" y="3594300"/>
                </a:cubicBezTo>
                <a:cubicBezTo>
                  <a:pt x="6577226" y="3603534"/>
                  <a:pt x="6567205" y="3609320"/>
                  <a:pt x="6556655" y="3609125"/>
                </a:cubicBezTo>
                <a:cubicBezTo>
                  <a:pt x="6556655" y="3609125"/>
                  <a:pt x="6556655" y="3609125"/>
                  <a:pt x="6388983" y="3608705"/>
                </a:cubicBezTo>
                <a:cubicBezTo>
                  <a:pt x="6378300" y="3609004"/>
                  <a:pt x="6368209" y="3603097"/>
                  <a:pt x="6362947" y="3593982"/>
                </a:cubicBezTo>
                <a:cubicBezTo>
                  <a:pt x="6362947" y="3593982"/>
                  <a:pt x="6362947" y="3593982"/>
                  <a:pt x="6278928" y="3448458"/>
                </a:cubicBezTo>
                <a:cubicBezTo>
                  <a:pt x="6273484" y="3439028"/>
                  <a:pt x="6273595" y="3427649"/>
                  <a:pt x="6279015" y="3418234"/>
                </a:cubicBezTo>
                <a:cubicBezTo>
                  <a:pt x="6279015" y="3418234"/>
                  <a:pt x="6279015" y="3418234"/>
                  <a:pt x="6362668" y="3273130"/>
                </a:cubicBezTo>
                <a:cubicBezTo>
                  <a:pt x="6367774" y="3263896"/>
                  <a:pt x="6377796" y="3258110"/>
                  <a:pt x="6388346" y="3258305"/>
                </a:cubicBezTo>
                <a:close/>
                <a:moveTo>
                  <a:pt x="7497241" y="2884843"/>
                </a:moveTo>
                <a:cubicBezTo>
                  <a:pt x="7497241" y="2884843"/>
                  <a:pt x="7497241" y="2884843"/>
                  <a:pt x="7952468" y="2885131"/>
                </a:cubicBezTo>
                <a:lnTo>
                  <a:pt x="7960785" y="2885136"/>
                </a:lnTo>
                <a:lnTo>
                  <a:pt x="7960785" y="4041812"/>
                </a:lnTo>
                <a:lnTo>
                  <a:pt x="7917389" y="4041703"/>
                </a:lnTo>
                <a:cubicBezTo>
                  <a:pt x="7836372" y="4041500"/>
                  <a:pt x="7706745" y="4041175"/>
                  <a:pt x="7499342" y="4040655"/>
                </a:cubicBezTo>
                <a:cubicBezTo>
                  <a:pt x="7464105" y="4041646"/>
                  <a:pt x="7430818" y="4022159"/>
                  <a:pt x="7413460" y="3992093"/>
                </a:cubicBezTo>
                <a:cubicBezTo>
                  <a:pt x="7413460" y="3992093"/>
                  <a:pt x="7413460" y="3992093"/>
                  <a:pt x="7136320" y="3512072"/>
                </a:cubicBezTo>
                <a:cubicBezTo>
                  <a:pt x="7118363" y="3480970"/>
                  <a:pt x="7118728" y="3443435"/>
                  <a:pt x="7136605" y="3412378"/>
                </a:cubicBezTo>
                <a:cubicBezTo>
                  <a:pt x="7136605" y="3412378"/>
                  <a:pt x="7136605" y="3412378"/>
                  <a:pt x="7412541" y="2933744"/>
                </a:cubicBezTo>
                <a:cubicBezTo>
                  <a:pt x="7429386" y="2903284"/>
                  <a:pt x="7462440" y="2884200"/>
                  <a:pt x="7497241" y="2884843"/>
                </a:cubicBezTo>
                <a:close/>
                <a:moveTo>
                  <a:pt x="6393234" y="2508974"/>
                </a:moveTo>
                <a:cubicBezTo>
                  <a:pt x="6393234" y="2508974"/>
                  <a:pt x="6393234" y="2508974"/>
                  <a:pt x="6710430" y="2509175"/>
                </a:cubicBezTo>
                <a:cubicBezTo>
                  <a:pt x="6731004" y="2509201"/>
                  <a:pt x="6749772" y="2519794"/>
                  <a:pt x="6760082" y="2537652"/>
                </a:cubicBezTo>
                <a:cubicBezTo>
                  <a:pt x="6760082" y="2537652"/>
                  <a:pt x="6760082" y="2537652"/>
                  <a:pt x="6919197" y="2813248"/>
                </a:cubicBezTo>
                <a:cubicBezTo>
                  <a:pt x="6929164" y="2830511"/>
                  <a:pt x="6929297" y="2852655"/>
                  <a:pt x="6918689" y="2869891"/>
                </a:cubicBezTo>
                <a:cubicBezTo>
                  <a:pt x="6918689" y="2869891"/>
                  <a:pt x="6918689" y="2869891"/>
                  <a:pt x="6760609" y="3145286"/>
                </a:cubicBezTo>
                <a:cubicBezTo>
                  <a:pt x="6750938" y="3162775"/>
                  <a:pt x="6731960" y="3173731"/>
                  <a:pt x="6711979" y="3173363"/>
                </a:cubicBezTo>
                <a:cubicBezTo>
                  <a:pt x="6711979" y="3173363"/>
                  <a:pt x="6711979" y="3173363"/>
                  <a:pt x="6394440" y="3172566"/>
                </a:cubicBezTo>
                <a:cubicBezTo>
                  <a:pt x="6374209" y="3173135"/>
                  <a:pt x="6355098" y="3161947"/>
                  <a:pt x="6345132" y="3144685"/>
                </a:cubicBezTo>
                <a:cubicBezTo>
                  <a:pt x="6345132" y="3144685"/>
                  <a:pt x="6345132" y="3144685"/>
                  <a:pt x="6186016" y="2869088"/>
                </a:cubicBezTo>
                <a:cubicBezTo>
                  <a:pt x="6175706" y="2851231"/>
                  <a:pt x="6175916" y="2829681"/>
                  <a:pt x="6186180" y="2811850"/>
                </a:cubicBezTo>
                <a:cubicBezTo>
                  <a:pt x="6186180" y="2811850"/>
                  <a:pt x="6186180" y="2811850"/>
                  <a:pt x="6344604" y="2537051"/>
                </a:cubicBezTo>
                <a:cubicBezTo>
                  <a:pt x="6354275" y="2519562"/>
                  <a:pt x="6373253" y="2508605"/>
                  <a:pt x="6393234" y="2508974"/>
                </a:cubicBezTo>
                <a:close/>
                <a:moveTo>
                  <a:pt x="7097611" y="923368"/>
                </a:moveTo>
                <a:cubicBezTo>
                  <a:pt x="7097611" y="923368"/>
                  <a:pt x="7097611" y="923368"/>
                  <a:pt x="7832241" y="923833"/>
                </a:cubicBezTo>
                <a:lnTo>
                  <a:pt x="7960785" y="923914"/>
                </a:lnTo>
                <a:lnTo>
                  <a:pt x="7960785" y="2790737"/>
                </a:lnTo>
                <a:lnTo>
                  <a:pt x="7946469" y="2790701"/>
                </a:lnTo>
                <a:cubicBezTo>
                  <a:pt x="7868023" y="2790505"/>
                  <a:pt x="7658835" y="2789980"/>
                  <a:pt x="7101000" y="2788581"/>
                </a:cubicBezTo>
                <a:cubicBezTo>
                  <a:pt x="7044137" y="2790179"/>
                  <a:pt x="6990420" y="2758731"/>
                  <a:pt x="6962407" y="2710212"/>
                </a:cubicBezTo>
                <a:cubicBezTo>
                  <a:pt x="6962407" y="2710212"/>
                  <a:pt x="6962407" y="2710212"/>
                  <a:pt x="6515168" y="1935570"/>
                </a:cubicBezTo>
                <a:cubicBezTo>
                  <a:pt x="6486189" y="1885378"/>
                  <a:pt x="6486779" y="1824806"/>
                  <a:pt x="6515628" y="1774688"/>
                </a:cubicBezTo>
                <a:cubicBezTo>
                  <a:pt x="6515628" y="1774688"/>
                  <a:pt x="6515628" y="1774688"/>
                  <a:pt x="6960925" y="1002284"/>
                </a:cubicBezTo>
                <a:cubicBezTo>
                  <a:pt x="6988108" y="953127"/>
                  <a:pt x="7041448" y="922332"/>
                  <a:pt x="7097611" y="923368"/>
                </a:cubicBezTo>
                <a:close/>
                <a:moveTo>
                  <a:pt x="6548358" y="0"/>
                </a:moveTo>
                <a:lnTo>
                  <a:pt x="7960785" y="0"/>
                </a:lnTo>
                <a:lnTo>
                  <a:pt x="7960785" y="842644"/>
                </a:lnTo>
                <a:lnTo>
                  <a:pt x="7666488" y="841906"/>
                </a:lnTo>
                <a:cubicBezTo>
                  <a:pt x="7561471" y="841643"/>
                  <a:pt x="7452185" y="841369"/>
                  <a:pt x="7338457" y="841084"/>
                </a:cubicBezTo>
                <a:cubicBezTo>
                  <a:pt x="7152970" y="846300"/>
                  <a:pt x="6977743" y="743716"/>
                  <a:pt x="6886366" y="585445"/>
                </a:cubicBezTo>
                <a:cubicBezTo>
                  <a:pt x="6886366" y="585445"/>
                  <a:pt x="6886366" y="585445"/>
                  <a:pt x="6580991" y="56520"/>
                </a:cubicBezTo>
                <a:close/>
                <a:moveTo>
                  <a:pt x="405083" y="0"/>
                </a:moveTo>
                <a:lnTo>
                  <a:pt x="6450872" y="0"/>
                </a:lnTo>
                <a:lnTo>
                  <a:pt x="6535542" y="146650"/>
                </a:lnTo>
                <a:cubicBezTo>
                  <a:pt x="6615681" y="285455"/>
                  <a:pt x="6701163" y="433514"/>
                  <a:pt x="6792344" y="591444"/>
                </a:cubicBezTo>
                <a:cubicBezTo>
                  <a:pt x="6883721" y="749715"/>
                  <a:pt x="6884949" y="952757"/>
                  <a:pt x="6787688" y="1110786"/>
                </a:cubicBezTo>
                <a:cubicBezTo>
                  <a:pt x="6787688" y="1110786"/>
                  <a:pt x="6787688" y="1110786"/>
                  <a:pt x="5338288" y="3635817"/>
                </a:cubicBezTo>
                <a:cubicBezTo>
                  <a:pt x="5249615" y="3796165"/>
                  <a:pt x="5075616" y="3896623"/>
                  <a:pt x="4892415" y="3893242"/>
                </a:cubicBezTo>
                <a:cubicBezTo>
                  <a:pt x="4892415" y="3893242"/>
                  <a:pt x="4892415" y="3893242"/>
                  <a:pt x="1980974" y="3885943"/>
                </a:cubicBezTo>
                <a:cubicBezTo>
                  <a:pt x="1795486" y="3891159"/>
                  <a:pt x="1620261" y="3788575"/>
                  <a:pt x="1528883" y="3630305"/>
                </a:cubicBezTo>
                <a:cubicBezTo>
                  <a:pt x="1528883" y="3630305"/>
                  <a:pt x="1528883" y="3630305"/>
                  <a:pt x="69993" y="1103432"/>
                </a:cubicBezTo>
                <a:cubicBezTo>
                  <a:pt x="-24536" y="939704"/>
                  <a:pt x="-22612" y="742120"/>
                  <a:pt x="71498" y="578633"/>
                </a:cubicBezTo>
                <a:cubicBezTo>
                  <a:pt x="71498" y="578633"/>
                  <a:pt x="71498" y="578633"/>
                  <a:pt x="375546" y="51235"/>
                </a:cubicBezTo>
                <a:close/>
              </a:path>
            </a:pathLst>
          </a:cu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BDDB97B-45A4-4C2E-B82E-B3D01881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274" y="4480648"/>
            <a:ext cx="5024390" cy="1325563"/>
          </a:xfrm>
        </p:spPr>
        <p:txBody>
          <a:bodyPr>
            <a:normAutofit fontScale="90000"/>
          </a:bodyPr>
          <a:lstStyle/>
          <a:p>
            <a:r>
              <a:rPr lang="ro-RO" sz="2400" dirty="0">
                <a:latin typeface="Arial Black" panose="020B0A04020102020204" pitchFamily="34" charset="0"/>
              </a:rPr>
              <a:t>AVEȚI ÎNTREBĂRI?</a:t>
            </a:r>
            <a:br>
              <a:rPr lang="ro-RO" sz="2400" dirty="0">
                <a:latin typeface="Arial Black" panose="020B0A04020102020204" pitchFamily="34" charset="0"/>
              </a:rPr>
            </a:br>
            <a:br>
              <a:rPr lang="ro-RO" sz="2400" dirty="0">
                <a:latin typeface="Arial Black" panose="020B0A04020102020204" pitchFamily="34" charset="0"/>
              </a:rPr>
            </a:br>
            <a:r>
              <a:rPr lang="ro-RO" sz="2400" dirty="0">
                <a:latin typeface="Arial Black" panose="020B0A04020102020204" pitchFamily="34" charset="0"/>
              </a:rPr>
              <a:t>AVEM RĂSPUNSURI, PE CARE LE PUTEȚI ACCESA AICI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103779-8377-46BF-87A9-F00768B693E7}"/>
              </a:ext>
            </a:extLst>
          </p:cNvPr>
          <p:cNvSpPr txBox="1"/>
          <p:nvPr/>
        </p:nvSpPr>
        <p:spPr>
          <a:xfrm>
            <a:off x="187567" y="691226"/>
            <a:ext cx="6883836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1633220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EBFDB7D-DD97-44CE-AFFB-458781A3D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FEC502-EECD-460F-84AD-06466340347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9272902" cy="6857990"/>
          </a:xfrm>
          <a:custGeom>
            <a:avLst/>
            <a:gdLst/>
            <a:ahLst/>
            <a:cxnLst/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Freeform 5">
            <a:extLst>
              <a:ext uri="{FF2B5EF4-FFF2-40B4-BE49-F238E27FC236}">
                <a16:creationId xmlns:a16="http://schemas.microsoft.com/office/drawing/2014/main" id="{50F864A1-23CF-4954-887F-3C4458622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160561" y="1348782"/>
            <a:ext cx="935037" cy="824315"/>
          </a:xfrm>
          <a:custGeom>
            <a:avLst/>
            <a:gdLst>
              <a:gd name="T0" fmla="*/ 225 w 785"/>
              <a:gd name="T1" fmla="*/ 692 h 692"/>
              <a:gd name="T2" fmla="*/ 177 w 785"/>
              <a:gd name="T3" fmla="*/ 665 h 692"/>
              <a:gd name="T4" fmla="*/ 9 w 785"/>
              <a:gd name="T5" fmla="*/ 374 h 692"/>
              <a:gd name="T6" fmla="*/ 9 w 785"/>
              <a:gd name="T7" fmla="*/ 318 h 692"/>
              <a:gd name="T8" fmla="*/ 177 w 785"/>
              <a:gd name="T9" fmla="*/ 27 h 692"/>
              <a:gd name="T10" fmla="*/ 225 w 785"/>
              <a:gd name="T11" fmla="*/ 0 h 692"/>
              <a:gd name="T12" fmla="*/ 561 w 785"/>
              <a:gd name="T13" fmla="*/ 0 h 692"/>
              <a:gd name="T14" fmla="*/ 609 w 785"/>
              <a:gd name="T15" fmla="*/ 27 h 692"/>
              <a:gd name="T16" fmla="*/ 777 w 785"/>
              <a:gd name="T17" fmla="*/ 318 h 692"/>
              <a:gd name="T18" fmla="*/ 777 w 785"/>
              <a:gd name="T19" fmla="*/ 374 h 692"/>
              <a:gd name="T20" fmla="*/ 609 w 785"/>
              <a:gd name="T21" fmla="*/ 665 h 692"/>
              <a:gd name="T22" fmla="*/ 561 w 785"/>
              <a:gd name="T23" fmla="*/ 692 h 692"/>
              <a:gd name="T24" fmla="*/ 225 w 785"/>
              <a:gd name="T25" fmla="*/ 692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85" h="692">
                <a:moveTo>
                  <a:pt x="225" y="692"/>
                </a:moveTo>
                <a:cubicBezTo>
                  <a:pt x="207" y="692"/>
                  <a:pt x="185" y="680"/>
                  <a:pt x="177" y="665"/>
                </a:cubicBezTo>
                <a:cubicBezTo>
                  <a:pt x="9" y="374"/>
                  <a:pt x="9" y="374"/>
                  <a:pt x="9" y="374"/>
                </a:cubicBezTo>
                <a:cubicBezTo>
                  <a:pt x="0" y="358"/>
                  <a:pt x="0" y="334"/>
                  <a:pt x="9" y="318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85" y="12"/>
                  <a:pt x="207" y="0"/>
                  <a:pt x="225" y="0"/>
                </a:cubicBezTo>
                <a:cubicBezTo>
                  <a:pt x="561" y="0"/>
                  <a:pt x="561" y="0"/>
                  <a:pt x="561" y="0"/>
                </a:cubicBezTo>
                <a:cubicBezTo>
                  <a:pt x="578" y="0"/>
                  <a:pt x="600" y="12"/>
                  <a:pt x="609" y="27"/>
                </a:cubicBezTo>
                <a:cubicBezTo>
                  <a:pt x="777" y="318"/>
                  <a:pt x="777" y="318"/>
                  <a:pt x="777" y="318"/>
                </a:cubicBezTo>
                <a:cubicBezTo>
                  <a:pt x="785" y="334"/>
                  <a:pt x="785" y="358"/>
                  <a:pt x="777" y="374"/>
                </a:cubicBezTo>
                <a:cubicBezTo>
                  <a:pt x="609" y="665"/>
                  <a:pt x="609" y="665"/>
                  <a:pt x="609" y="665"/>
                </a:cubicBezTo>
                <a:cubicBezTo>
                  <a:pt x="600" y="680"/>
                  <a:pt x="578" y="692"/>
                  <a:pt x="561" y="692"/>
                </a:cubicBezTo>
                <a:lnTo>
                  <a:pt x="225" y="692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8D313E8C-7457-407E-BDA5-EACA44D38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60661" y="1000124"/>
            <a:ext cx="762167" cy="671915"/>
          </a:xfrm>
          <a:custGeom>
            <a:avLst/>
            <a:gdLst>
              <a:gd name="T0" fmla="*/ 225 w 785"/>
              <a:gd name="T1" fmla="*/ 692 h 692"/>
              <a:gd name="T2" fmla="*/ 177 w 785"/>
              <a:gd name="T3" fmla="*/ 665 h 692"/>
              <a:gd name="T4" fmla="*/ 9 w 785"/>
              <a:gd name="T5" fmla="*/ 374 h 692"/>
              <a:gd name="T6" fmla="*/ 9 w 785"/>
              <a:gd name="T7" fmla="*/ 318 h 692"/>
              <a:gd name="T8" fmla="*/ 177 w 785"/>
              <a:gd name="T9" fmla="*/ 27 h 692"/>
              <a:gd name="T10" fmla="*/ 225 w 785"/>
              <a:gd name="T11" fmla="*/ 0 h 692"/>
              <a:gd name="T12" fmla="*/ 561 w 785"/>
              <a:gd name="T13" fmla="*/ 0 h 692"/>
              <a:gd name="T14" fmla="*/ 609 w 785"/>
              <a:gd name="T15" fmla="*/ 27 h 692"/>
              <a:gd name="T16" fmla="*/ 777 w 785"/>
              <a:gd name="T17" fmla="*/ 318 h 692"/>
              <a:gd name="T18" fmla="*/ 777 w 785"/>
              <a:gd name="T19" fmla="*/ 374 h 692"/>
              <a:gd name="T20" fmla="*/ 609 w 785"/>
              <a:gd name="T21" fmla="*/ 665 h 692"/>
              <a:gd name="T22" fmla="*/ 561 w 785"/>
              <a:gd name="T23" fmla="*/ 692 h 692"/>
              <a:gd name="T24" fmla="*/ 225 w 785"/>
              <a:gd name="T25" fmla="*/ 692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85" h="692">
                <a:moveTo>
                  <a:pt x="225" y="692"/>
                </a:moveTo>
                <a:cubicBezTo>
                  <a:pt x="207" y="692"/>
                  <a:pt x="185" y="680"/>
                  <a:pt x="177" y="665"/>
                </a:cubicBezTo>
                <a:cubicBezTo>
                  <a:pt x="9" y="374"/>
                  <a:pt x="9" y="374"/>
                  <a:pt x="9" y="374"/>
                </a:cubicBezTo>
                <a:cubicBezTo>
                  <a:pt x="0" y="358"/>
                  <a:pt x="0" y="334"/>
                  <a:pt x="9" y="318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85" y="12"/>
                  <a:pt x="207" y="0"/>
                  <a:pt x="225" y="0"/>
                </a:cubicBezTo>
                <a:cubicBezTo>
                  <a:pt x="561" y="0"/>
                  <a:pt x="561" y="0"/>
                  <a:pt x="561" y="0"/>
                </a:cubicBezTo>
                <a:cubicBezTo>
                  <a:pt x="578" y="0"/>
                  <a:pt x="600" y="12"/>
                  <a:pt x="609" y="27"/>
                </a:cubicBezTo>
                <a:cubicBezTo>
                  <a:pt x="777" y="318"/>
                  <a:pt x="777" y="318"/>
                  <a:pt x="777" y="318"/>
                </a:cubicBezTo>
                <a:cubicBezTo>
                  <a:pt x="785" y="334"/>
                  <a:pt x="785" y="358"/>
                  <a:pt x="777" y="374"/>
                </a:cubicBezTo>
                <a:cubicBezTo>
                  <a:pt x="609" y="665"/>
                  <a:pt x="609" y="665"/>
                  <a:pt x="609" y="665"/>
                </a:cubicBezTo>
                <a:cubicBezTo>
                  <a:pt x="600" y="680"/>
                  <a:pt x="578" y="692"/>
                  <a:pt x="561" y="692"/>
                </a:cubicBezTo>
                <a:lnTo>
                  <a:pt x="225" y="692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0C87A5B-F214-42D3-862C-59459C271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6132" y="1472"/>
            <a:ext cx="4399473" cy="1325563"/>
          </a:xfrm>
        </p:spPr>
        <p:txBody>
          <a:bodyPr>
            <a:normAutofit/>
          </a:bodyPr>
          <a:lstStyle/>
          <a:p>
            <a:r>
              <a:rPr lang="ro-RO" sz="2400" dirty="0">
                <a:latin typeface="Arial Black" panose="020B0A04020102020204" pitchFamily="34" charset="0"/>
              </a:rPr>
              <a:t>READY?</a:t>
            </a:r>
            <a:br>
              <a:rPr lang="ro-RO" sz="2400" dirty="0">
                <a:latin typeface="Arial Black" panose="020B0A04020102020204" pitchFamily="34" charset="0"/>
              </a:rPr>
            </a:br>
            <a:r>
              <a:rPr lang="ro-RO" sz="2400" dirty="0">
                <a:latin typeface="Arial Black" panose="020B0A04020102020204" pitchFamily="34" charset="0"/>
              </a:rPr>
              <a:t>       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D53A33-B1A6-4080-8FCB-184DCFEC42EB}"/>
              </a:ext>
            </a:extLst>
          </p:cNvPr>
          <p:cNvSpPr txBox="1"/>
          <p:nvPr/>
        </p:nvSpPr>
        <p:spPr>
          <a:xfrm>
            <a:off x="8684876" y="503996"/>
            <a:ext cx="3186811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D69C79C-52CB-44DF-A395-C2ECDBE70444}"/>
              </a:ext>
            </a:extLst>
          </p:cNvPr>
          <p:cNvSpPr txBox="1">
            <a:spLocks/>
          </p:cNvSpPr>
          <p:nvPr/>
        </p:nvSpPr>
        <p:spPr>
          <a:xfrm>
            <a:off x="8262814" y="5389487"/>
            <a:ext cx="366556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o-RO" sz="1800" dirty="0">
                <a:latin typeface="Arial Black" panose="020B0A04020102020204" pitchFamily="34" charset="0"/>
              </a:rPr>
              <a:t>Trimite-ne un e-mail la </a:t>
            </a:r>
            <a:r>
              <a:rPr lang="ro-RO" sz="1800" dirty="0">
                <a:latin typeface="Arial Black" panose="020B0A04020102020204" pitchFamily="34" charset="0"/>
                <a:hlinkClick r:id="rId4"/>
              </a:rPr>
              <a:t>ecommerce@nod.ro</a:t>
            </a:r>
            <a:endParaRPr lang="ro-RO" sz="1800" dirty="0">
              <a:latin typeface="Arial Black" panose="020B0A04020102020204" pitchFamily="34" charset="0"/>
            </a:endParaRPr>
          </a:p>
          <a:p>
            <a:pPr algn="r"/>
            <a:endParaRPr lang="ro-RO" sz="1800" dirty="0">
              <a:latin typeface="Arial Black" panose="020B0A04020102020204" pitchFamily="34" charset="0"/>
            </a:endParaRPr>
          </a:p>
          <a:p>
            <a:pPr algn="r"/>
            <a:r>
              <a:rPr lang="ro-RO" sz="1800" dirty="0">
                <a:latin typeface="Arial Black" panose="020B0A04020102020204" pitchFamily="34" charset="0"/>
              </a:rPr>
              <a:t>În maxim 3 zile lucrătoare, poți primi prima comandă!</a:t>
            </a:r>
            <a:br>
              <a:rPr lang="ro-RO" sz="1800" dirty="0">
                <a:latin typeface="Arial Black" panose="020B0A04020102020204" pitchFamily="34" charset="0"/>
              </a:rPr>
            </a:br>
            <a:r>
              <a:rPr lang="ro-RO" sz="1800" dirty="0">
                <a:latin typeface="Arial Black" panose="020B0A04020102020204" pitchFamily="34" charset="0"/>
              </a:rPr>
              <a:t>       </a:t>
            </a:r>
            <a:br>
              <a:rPr lang="en-US" sz="1800" dirty="0">
                <a:latin typeface="Arial Black" panose="020B0A04020102020204" pitchFamily="34" charset="0"/>
              </a:rPr>
            </a:br>
            <a:endParaRPr lang="en-US" sz="1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21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411507BF-424D-47FA-9DF1-0EC0B9ABB22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E8F4267-8F09-4862-9D16-E1CB530D4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374" y="988990"/>
            <a:ext cx="6227626" cy="5869010"/>
          </a:xfrm>
          <a:custGeom>
            <a:avLst/>
            <a:gdLst>
              <a:gd name="connsiteX0" fmla="*/ 4279392 w 6227626"/>
              <a:gd name="connsiteY0" fmla="*/ 0 h 5869010"/>
              <a:gd name="connsiteX1" fmla="*/ 6087757 w 6227626"/>
              <a:gd name="connsiteY1" fmla="*/ 399734 h 5869010"/>
              <a:gd name="connsiteX2" fmla="*/ 6227626 w 6227626"/>
              <a:gd name="connsiteY2" fmla="*/ 470299 h 5869010"/>
              <a:gd name="connsiteX3" fmla="*/ 6227626 w 6227626"/>
              <a:gd name="connsiteY3" fmla="*/ 5869010 h 5869010"/>
              <a:gd name="connsiteX4" fmla="*/ 305640 w 6227626"/>
              <a:gd name="connsiteY4" fmla="*/ 5869010 h 5869010"/>
              <a:gd name="connsiteX5" fmla="*/ 296834 w 6227626"/>
              <a:gd name="connsiteY5" fmla="*/ 5848538 h 5869010"/>
              <a:gd name="connsiteX6" fmla="*/ 0 w 6227626"/>
              <a:gd name="connsiteY6" fmla="*/ 4279392 h 5869010"/>
              <a:gd name="connsiteX7" fmla="*/ 4279392 w 6227626"/>
              <a:gd name="connsiteY7" fmla="*/ 0 h 586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27626" h="5869010">
                <a:moveTo>
                  <a:pt x="4279392" y="0"/>
                </a:moveTo>
                <a:cubicBezTo>
                  <a:pt x="4925646" y="0"/>
                  <a:pt x="5538441" y="143252"/>
                  <a:pt x="6087757" y="399734"/>
                </a:cubicBezTo>
                <a:lnTo>
                  <a:pt x="6227626" y="470299"/>
                </a:lnTo>
                <a:lnTo>
                  <a:pt x="6227626" y="5869010"/>
                </a:lnTo>
                <a:lnTo>
                  <a:pt x="305640" y="5869010"/>
                </a:lnTo>
                <a:lnTo>
                  <a:pt x="296834" y="5848538"/>
                </a:lnTo>
                <a:cubicBezTo>
                  <a:pt x="105247" y="5362675"/>
                  <a:pt x="0" y="4833324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E74D013-6AA3-44E4-A5DD-EEC216898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8968" y="1153582"/>
            <a:ext cx="6063033" cy="5704418"/>
          </a:xfrm>
          <a:custGeom>
            <a:avLst/>
            <a:gdLst>
              <a:gd name="connsiteX0" fmla="*/ 4114799 w 6063033"/>
              <a:gd name="connsiteY0" fmla="*/ 0 h 5704418"/>
              <a:gd name="connsiteX1" fmla="*/ 6010208 w 6063033"/>
              <a:gd name="connsiteY1" fmla="*/ 461583 h 5704418"/>
              <a:gd name="connsiteX2" fmla="*/ 6063033 w 6063033"/>
              <a:gd name="connsiteY2" fmla="*/ 491321 h 5704418"/>
              <a:gd name="connsiteX3" fmla="*/ 6063033 w 6063033"/>
              <a:gd name="connsiteY3" fmla="*/ 5704418 h 5704418"/>
              <a:gd name="connsiteX4" fmla="*/ 320183 w 6063033"/>
              <a:gd name="connsiteY4" fmla="*/ 5704418 h 5704418"/>
              <a:gd name="connsiteX5" fmla="*/ 285416 w 6063033"/>
              <a:gd name="connsiteY5" fmla="*/ 5623594 h 5704418"/>
              <a:gd name="connsiteX6" fmla="*/ 0 w 6063033"/>
              <a:gd name="connsiteY6" fmla="*/ 4114800 h 5704418"/>
              <a:gd name="connsiteX7" fmla="*/ 4114799 w 6063033"/>
              <a:gd name="connsiteY7" fmla="*/ 0 h 570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63033" h="5704418">
                <a:moveTo>
                  <a:pt x="4114799" y="0"/>
                </a:moveTo>
                <a:cubicBezTo>
                  <a:pt x="4798337" y="0"/>
                  <a:pt x="5442947" y="166668"/>
                  <a:pt x="6010208" y="461583"/>
                </a:cubicBezTo>
                <a:lnTo>
                  <a:pt x="6063033" y="491321"/>
                </a:lnTo>
                <a:lnTo>
                  <a:pt x="6063033" y="5704418"/>
                </a:lnTo>
                <a:lnTo>
                  <a:pt x="320183" y="5704418"/>
                </a:lnTo>
                <a:lnTo>
                  <a:pt x="285416" y="5623594"/>
                </a:lnTo>
                <a:cubicBezTo>
                  <a:pt x="101198" y="5156418"/>
                  <a:pt x="0" y="4647427"/>
                  <a:pt x="0" y="4114800"/>
                </a:cubicBezTo>
                <a:cubicBezTo>
                  <a:pt x="0" y="1842259"/>
                  <a:pt x="1842258" y="0"/>
                  <a:pt x="411479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627A2F-1A02-4A7B-87AF-3682DCCFECB0}"/>
              </a:ext>
            </a:extLst>
          </p:cNvPr>
          <p:cNvSpPr/>
          <p:nvPr/>
        </p:nvSpPr>
        <p:spPr>
          <a:xfrm>
            <a:off x="6818967" y="2300910"/>
            <a:ext cx="4996329" cy="47216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AGENDA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o-R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Magazinele locale intră în ecommerce</a:t>
            </a:r>
          </a:p>
          <a:p>
            <a:pPr marL="342900" marR="0" lvl="0" indent="-34290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o-RO" sz="2000" b="1" dirty="0">
                <a:solidFill>
                  <a:prstClr val="black"/>
                </a:solidFill>
                <a:latin typeface="Arial Black" panose="020B0A04020102020204" pitchFamily="34" charset="0"/>
              </a:rPr>
              <a:t>NOD Shop la Cheie</a:t>
            </a: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800100" marR="0" lvl="1" indent="-34290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o-R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Beneficiile &amp; Funcționalități</a:t>
            </a:r>
          </a:p>
          <a:p>
            <a:pPr marL="800100" marR="0" lvl="1" indent="-34290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o-RO" sz="2000" b="1" dirty="0">
                <a:solidFill>
                  <a:prstClr val="black"/>
                </a:solidFill>
                <a:latin typeface="Arial Black" panose="020B0A04020102020204" pitchFamily="34" charset="0"/>
              </a:rPr>
              <a:t>Condiții &amp; Cost</a:t>
            </a:r>
          </a:p>
          <a:p>
            <a:pPr marR="0" lvl="1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srgbClr val="6E574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2626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94EDE300-3335-4A9D-ADBB-B7B443C5105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4E430E-8315-481B-8BC5-3BA6634DD73D}"/>
              </a:ext>
            </a:extLst>
          </p:cNvPr>
          <p:cNvSpPr txBox="1"/>
          <p:nvPr/>
        </p:nvSpPr>
        <p:spPr>
          <a:xfrm>
            <a:off x="164162" y="2559520"/>
            <a:ext cx="6172783" cy="3925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o-RO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Situațiile excepționale impun măsuri excepționale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Pandemia a reorganizat toate activitățiile relaționate procesului de vânzare. În condițiile în care retail-ul a fost cel mai afectat, online-ul a devenit cea mai sigură opțiune de a face comerț.</a:t>
            </a: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Deschis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pentru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business 24 din 24, 7 </a:t>
            </a: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zile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din 7, 365 </a:t>
            </a: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zile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o-RO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pe an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Comparativ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cu un program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clasic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magazin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webshop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-ul are program non-stop.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Clienții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bucură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confortul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cumpărării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ceea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doresc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oricând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își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doresc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o-R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Diversificarea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afacerii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tale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Multitudinea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produse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 care o </a:t>
            </a: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poți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vinde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intermediul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webshop-ului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depinde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doar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strategia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dorința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creativitatea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ta.</a:t>
            </a: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Rată</a:t>
            </a:r>
            <a:r>
              <a:rPr lang="fr-FR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de </a:t>
            </a:r>
            <a:r>
              <a:rPr lang="fr-FR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conversie</a:t>
            </a:r>
            <a:r>
              <a:rPr lang="fr-FR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mai mare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Potențialii clienți sunt mai predispuși să facă achiziții atunci când își pot plasa comanda imediat, decât să meargă sau să aștepte deschiderea magazinului fizic.</a:t>
            </a: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o-RO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Marketing proactiv fără dureri de cap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Cu o optimizare bună a motoarelor de căutare și folosirea unor cuvinte cheie, webshop-ul va apărea în topul rezultatelor de căutare pe Google, de exemplu.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6F0A60-2D04-4880-9AAE-9678C2B0D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815" y="880110"/>
            <a:ext cx="3987754" cy="1325563"/>
          </a:xfrm>
        </p:spPr>
        <p:txBody>
          <a:bodyPr>
            <a:normAutofit fontScale="90000"/>
          </a:bodyPr>
          <a:lstStyle/>
          <a:p>
            <a:r>
              <a:rPr lang="ro-RO" sz="2400" dirty="0">
                <a:latin typeface="Arial Black" panose="020B0A04020102020204" pitchFamily="34" charset="0"/>
              </a:rPr>
              <a:t>MAGAZINELE LOCALE INTRĂ ÎN ECOMMERCE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68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4E4D846-3AFC-4F86-8C35-24B0542A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86E086D9-51DD-4026-9837-E4F8F214CB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866849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84781B9-12CB-45C3-907A-9ED93FF72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35399" y="0"/>
            <a:ext cx="9756601" cy="6858000"/>
          </a:xfrm>
          <a:prstGeom prst="rect">
            <a:avLst/>
          </a:prstGeom>
          <a:gradFill>
            <a:gsLst>
              <a:gs pos="53000">
                <a:schemeClr val="bg1"/>
              </a:gs>
              <a:gs pos="35000">
                <a:schemeClr val="bg1">
                  <a:alpha val="76000"/>
                </a:schemeClr>
              </a:gs>
              <a:gs pos="19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7333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3018" y="2443480"/>
            <a:ext cx="321868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4A2DEE-A1C0-450D-B127-FAD05FF1B333}"/>
              </a:ext>
            </a:extLst>
          </p:cNvPr>
          <p:cNvSpPr txBox="1"/>
          <p:nvPr/>
        </p:nvSpPr>
        <p:spPr>
          <a:xfrm>
            <a:off x="5973725" y="2019569"/>
            <a:ext cx="6172782" cy="5110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ro-RO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Maximizarea profitului cu minimum de investiție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Promovarea și vânzarea produselor și serviciilor online sunt cu mult mai ieftine și mai ușoare decât numeroasele cheltuieli implicate într-un magazin stradal.</a:t>
            </a: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ro-RO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Risc redus, rentabilitate crescută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Cu o forță de muncă mai mică implicată, daunele sau furturile potențiale, împreună cu toate situațiile stresante ce pot apărea în cadrul unui magazin sau showroom sunt eliminate din start. </a:t>
            </a: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da-DK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Brand awareness-ul afacerii tale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Un client mulțumit este cea mai bună strategie în afaceri. Clientul căruia i-ai câștigat încrederea te va recomanda și altor potențiali cumpărători, amplificând legitimitatea și imaginea companiei tale.</a:t>
            </a: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Puterea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prezentului</a:t>
            </a:r>
            <a:r>
              <a:rPr lang="en-US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 online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Un webshop îți oferă un avantaj competitiv față de cei care nu au intrat încă în lumea comerțului electronic și reprezintă o posibilitate imensă pentru potențialii tăi clienți să te descopere atât local, cât și internațional. </a:t>
            </a: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ro-RO" sz="1200" b="1" dirty="0">
                <a:latin typeface="Arial Black" panose="020B0A04020102020204" pitchFamily="34" charset="0"/>
                <a:cs typeface="Arial" panose="020B0604020202020204" pitchFamily="34" charset="0"/>
              </a:rPr>
              <a:t>Susținerea NOD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Varietatea portofoliului, disponibilitatea stocurilor, serviciile de finanțare, centrul și serviciile de logistică, experiența și implicarea directă a echipei de dezvoltare a platformei B2B NOD WebShop sunt doar câteva argumente de a dezvolta împreună cu NOD afacerea ta.</a:t>
            </a: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 startAt="5"/>
            </a:pPr>
            <a:endParaRPr lang="ro-R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557FADA-BAE2-4CBD-9961-FE194EC15FEB}"/>
              </a:ext>
            </a:extLst>
          </p:cNvPr>
          <p:cNvSpPr txBox="1">
            <a:spLocks/>
          </p:cNvSpPr>
          <p:nvPr/>
        </p:nvSpPr>
        <p:spPr>
          <a:xfrm>
            <a:off x="8068485" y="823724"/>
            <a:ext cx="3987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o-RO" sz="2400" dirty="0">
                <a:latin typeface="Arial Black" panose="020B0A04020102020204" pitchFamily="34" charset="0"/>
              </a:rPr>
              <a:t>MAGAZINELE LOCALE INTRĂ ÎN ECOMMERCE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29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1595A09-E336-4D1B-9B3A-06A2287A5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4910D2-AE98-4533-BD7F-608C5C5E1A3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12191980" cy="4558420"/>
          </a:xfrm>
          <a:custGeom>
            <a:avLst/>
            <a:gdLst/>
            <a:ahLst/>
            <a:cxnLst/>
            <a:rect l="l" t="t" r="r" b="b"/>
            <a:pathLst>
              <a:path w="12188952" h="4558430">
                <a:moveTo>
                  <a:pt x="6789701" y="4490221"/>
                </a:moveTo>
                <a:lnTo>
                  <a:pt x="6788702" y="4490299"/>
                </a:lnTo>
                <a:lnTo>
                  <a:pt x="6788476" y="4490833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3596895"/>
                </a:lnTo>
                <a:lnTo>
                  <a:pt x="12061096" y="3635026"/>
                </a:lnTo>
                <a:cubicBezTo>
                  <a:pt x="11933500" y="3671240"/>
                  <a:pt x="11805390" y="3705769"/>
                  <a:pt x="11676800" y="3738601"/>
                </a:cubicBezTo>
                <a:cubicBezTo>
                  <a:pt x="11262789" y="3846108"/>
                  <a:pt x="10845343" y="3939710"/>
                  <a:pt x="10425355" y="4022140"/>
                </a:cubicBezTo>
                <a:cubicBezTo>
                  <a:pt x="10092810" y="4087351"/>
                  <a:pt x="9759033" y="4145748"/>
                  <a:pt x="9424022" y="4197302"/>
                </a:cubicBezTo>
                <a:cubicBezTo>
                  <a:pt x="9102997" y="4246959"/>
                  <a:pt x="8781133" y="4291526"/>
                  <a:pt x="8458419" y="4331003"/>
                </a:cubicBezTo>
                <a:cubicBezTo>
                  <a:pt x="8211360" y="4361169"/>
                  <a:pt x="7963792" y="4386742"/>
                  <a:pt x="7715970" y="4410950"/>
                </a:cubicBezTo>
                <a:lnTo>
                  <a:pt x="6951716" y="4476730"/>
                </a:lnTo>
                <a:lnTo>
                  <a:pt x="6936303" y="4478801"/>
                </a:lnTo>
                <a:lnTo>
                  <a:pt x="6790448" y="4490162"/>
                </a:lnTo>
                <a:lnTo>
                  <a:pt x="6799941" y="4491982"/>
                </a:lnTo>
                <a:cubicBezTo>
                  <a:pt x="6811623" y="4492448"/>
                  <a:pt x="6823734" y="4490275"/>
                  <a:pt x="6835432" y="4490275"/>
                </a:cubicBezTo>
                <a:cubicBezTo>
                  <a:pt x="6851580" y="4490275"/>
                  <a:pt x="6867729" y="4487668"/>
                  <a:pt x="6884003" y="4487297"/>
                </a:cubicBezTo>
                <a:cubicBezTo>
                  <a:pt x="7115805" y="4481835"/>
                  <a:pt x="7347351" y="4469668"/>
                  <a:pt x="7578771" y="4454770"/>
                </a:cubicBezTo>
                <a:cubicBezTo>
                  <a:pt x="7927552" y="4432302"/>
                  <a:pt x="8276080" y="4404123"/>
                  <a:pt x="8623845" y="4367873"/>
                </a:cubicBezTo>
                <a:cubicBezTo>
                  <a:pt x="8909939" y="4338575"/>
                  <a:pt x="9195310" y="4303940"/>
                  <a:pt x="9479970" y="4263967"/>
                </a:cubicBezTo>
                <a:cubicBezTo>
                  <a:pt x="9864901" y="4209593"/>
                  <a:pt x="10248014" y="4144879"/>
                  <a:pt x="10629308" y="4069810"/>
                </a:cubicBezTo>
                <a:cubicBezTo>
                  <a:pt x="11090114" y="3978690"/>
                  <a:pt x="11546975" y="3871184"/>
                  <a:pt x="11998498" y="3743816"/>
                </a:cubicBezTo>
                <a:lnTo>
                  <a:pt x="12188952" y="3687715"/>
                </a:lnTo>
                <a:lnTo>
                  <a:pt x="12188952" y="3742439"/>
                </a:lnTo>
                <a:lnTo>
                  <a:pt x="11829257" y="3846853"/>
                </a:lnTo>
                <a:cubicBezTo>
                  <a:pt x="11534769" y="3926550"/>
                  <a:pt x="11238120" y="3997436"/>
                  <a:pt x="10939183" y="4061368"/>
                </a:cubicBezTo>
                <a:cubicBezTo>
                  <a:pt x="10622824" y="4129150"/>
                  <a:pt x="10304941" y="4189147"/>
                  <a:pt x="9985530" y="4241373"/>
                </a:cubicBezTo>
                <a:cubicBezTo>
                  <a:pt x="9720036" y="4284822"/>
                  <a:pt x="9453814" y="4323467"/>
                  <a:pt x="9186882" y="4357320"/>
                </a:cubicBezTo>
                <a:cubicBezTo>
                  <a:pt x="8984197" y="4382894"/>
                  <a:pt x="8781514" y="4406977"/>
                  <a:pt x="8578198" y="4426839"/>
                </a:cubicBezTo>
                <a:cubicBezTo>
                  <a:pt x="8340547" y="4449559"/>
                  <a:pt x="8102644" y="4471034"/>
                  <a:pt x="7864358" y="4488290"/>
                </a:cubicBezTo>
                <a:cubicBezTo>
                  <a:pt x="7554994" y="4510634"/>
                  <a:pt x="7245502" y="4528512"/>
                  <a:pt x="6935502" y="4539684"/>
                </a:cubicBezTo>
                <a:cubicBezTo>
                  <a:pt x="6782917" y="4545147"/>
                  <a:pt x="6630334" y="4548995"/>
                  <a:pt x="6477750" y="4553587"/>
                </a:cubicBezTo>
                <a:cubicBezTo>
                  <a:pt x="6439195" y="4551503"/>
                  <a:pt x="6400529" y="4553128"/>
                  <a:pt x="6362294" y="4558430"/>
                </a:cubicBezTo>
                <a:lnTo>
                  <a:pt x="6057129" y="4558430"/>
                </a:lnTo>
                <a:lnTo>
                  <a:pt x="5977784" y="4553836"/>
                </a:lnTo>
                <a:cubicBezTo>
                  <a:pt x="5740261" y="4541423"/>
                  <a:pt x="5502739" y="4527644"/>
                  <a:pt x="5265087" y="4517587"/>
                </a:cubicBezTo>
                <a:cubicBezTo>
                  <a:pt x="4958267" y="4505171"/>
                  <a:pt x="4651826" y="4484691"/>
                  <a:pt x="4346277" y="4455517"/>
                </a:cubicBezTo>
                <a:cubicBezTo>
                  <a:pt x="4021654" y="4424605"/>
                  <a:pt x="3697795" y="4389970"/>
                  <a:pt x="3373045" y="4356948"/>
                </a:cubicBezTo>
                <a:cubicBezTo>
                  <a:pt x="3035412" y="4322686"/>
                  <a:pt x="2698456" y="4283047"/>
                  <a:pt x="2362173" y="4238021"/>
                </a:cubicBezTo>
                <a:cubicBezTo>
                  <a:pt x="1984692" y="4187868"/>
                  <a:pt x="1608364" y="4130142"/>
                  <a:pt x="1233177" y="4064845"/>
                </a:cubicBezTo>
                <a:cubicBezTo>
                  <a:pt x="842181" y="3996132"/>
                  <a:pt x="453758" y="3917644"/>
                  <a:pt x="68500" y="3825138"/>
                </a:cubicBezTo>
                <a:lnTo>
                  <a:pt x="0" y="3807783"/>
                </a:lnTo>
                <a:lnTo>
                  <a:pt x="0" y="3751294"/>
                </a:lnTo>
                <a:lnTo>
                  <a:pt x="72441" y="3770071"/>
                </a:lnTo>
                <a:cubicBezTo>
                  <a:pt x="247961" y="3812249"/>
                  <a:pt x="424164" y="3851509"/>
                  <a:pt x="600716" y="3888441"/>
                </a:cubicBezTo>
                <a:cubicBezTo>
                  <a:pt x="988279" y="3969255"/>
                  <a:pt x="1378133" y="4038153"/>
                  <a:pt x="1769512" y="4098609"/>
                </a:cubicBezTo>
                <a:cubicBezTo>
                  <a:pt x="2052426" y="4142185"/>
                  <a:pt x="2335725" y="4182282"/>
                  <a:pt x="2613554" y="4215551"/>
                </a:cubicBezTo>
                <a:cubicBezTo>
                  <a:pt x="2605544" y="4218158"/>
                  <a:pt x="2594611" y="4208102"/>
                  <a:pt x="2581134" y="4205620"/>
                </a:cubicBezTo>
                <a:cubicBezTo>
                  <a:pt x="2087178" y="4113668"/>
                  <a:pt x="1597684" y="4002775"/>
                  <a:pt x="1112635" y="3872923"/>
                </a:cubicBezTo>
                <a:cubicBezTo>
                  <a:pt x="880453" y="3810852"/>
                  <a:pt x="649713" y="3744374"/>
                  <a:pt x="420412" y="3673490"/>
                </a:cubicBezTo>
                <a:lnTo>
                  <a:pt x="0" y="3534573"/>
                </a:lnTo>
                <a:close/>
              </a:path>
            </a:pathLst>
          </a:custGeom>
        </p:spPr>
      </p:pic>
      <p:sp>
        <p:nvSpPr>
          <p:cNvPr id="18" name="sketch line">
            <a:extLst>
              <a:ext uri="{FF2B5EF4-FFF2-40B4-BE49-F238E27FC236}">
                <a16:creationId xmlns:a16="http://schemas.microsoft.com/office/drawing/2014/main" id="{3540989C-C7B8-473B-BF87-6F2DA6A90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661305" y="5468206"/>
            <a:ext cx="1371600" cy="18288"/>
          </a:xfrm>
          <a:custGeom>
            <a:avLst/>
            <a:gdLst>
              <a:gd name="connsiteX0" fmla="*/ 0 w 1371600"/>
              <a:gd name="connsiteY0" fmla="*/ 0 h 18288"/>
              <a:gd name="connsiteX1" fmla="*/ 685800 w 1371600"/>
              <a:gd name="connsiteY1" fmla="*/ 0 h 18288"/>
              <a:gd name="connsiteX2" fmla="*/ 1371600 w 1371600"/>
              <a:gd name="connsiteY2" fmla="*/ 0 h 18288"/>
              <a:gd name="connsiteX3" fmla="*/ 1371600 w 1371600"/>
              <a:gd name="connsiteY3" fmla="*/ 18288 h 18288"/>
              <a:gd name="connsiteX4" fmla="*/ 713232 w 1371600"/>
              <a:gd name="connsiteY4" fmla="*/ 18288 h 18288"/>
              <a:gd name="connsiteX5" fmla="*/ 0 w 1371600"/>
              <a:gd name="connsiteY5" fmla="*/ 18288 h 18288"/>
              <a:gd name="connsiteX6" fmla="*/ 0 w 1371600"/>
              <a:gd name="connsiteY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1600" h="18288" fill="none" extrusionOk="0">
                <a:moveTo>
                  <a:pt x="0" y="0"/>
                </a:moveTo>
                <a:cubicBezTo>
                  <a:pt x="247303" y="31625"/>
                  <a:pt x="422310" y="-25629"/>
                  <a:pt x="685800" y="0"/>
                </a:cubicBezTo>
                <a:cubicBezTo>
                  <a:pt x="949290" y="25629"/>
                  <a:pt x="1192357" y="6696"/>
                  <a:pt x="1371600" y="0"/>
                </a:cubicBezTo>
                <a:cubicBezTo>
                  <a:pt x="1371355" y="6649"/>
                  <a:pt x="1371915" y="11310"/>
                  <a:pt x="1371600" y="18288"/>
                </a:cubicBezTo>
                <a:cubicBezTo>
                  <a:pt x="1107995" y="26464"/>
                  <a:pt x="1033361" y="32942"/>
                  <a:pt x="713232" y="18288"/>
                </a:cubicBezTo>
                <a:cubicBezTo>
                  <a:pt x="393103" y="3634"/>
                  <a:pt x="289343" y="43221"/>
                  <a:pt x="0" y="18288"/>
                </a:cubicBezTo>
                <a:cubicBezTo>
                  <a:pt x="-459" y="11562"/>
                  <a:pt x="-31" y="5093"/>
                  <a:pt x="0" y="0"/>
                </a:cubicBezTo>
                <a:close/>
              </a:path>
              <a:path w="1371600" h="18288" stroke="0" extrusionOk="0">
                <a:moveTo>
                  <a:pt x="0" y="0"/>
                </a:moveTo>
                <a:cubicBezTo>
                  <a:pt x="170249" y="-24099"/>
                  <a:pt x="504634" y="14338"/>
                  <a:pt x="644652" y="0"/>
                </a:cubicBezTo>
                <a:cubicBezTo>
                  <a:pt x="784670" y="-14338"/>
                  <a:pt x="1087773" y="8679"/>
                  <a:pt x="1371600" y="0"/>
                </a:cubicBezTo>
                <a:cubicBezTo>
                  <a:pt x="1372456" y="3662"/>
                  <a:pt x="1371030" y="13946"/>
                  <a:pt x="1371600" y="18288"/>
                </a:cubicBezTo>
                <a:cubicBezTo>
                  <a:pt x="1176823" y="-1409"/>
                  <a:pt x="900830" y="9989"/>
                  <a:pt x="713232" y="18288"/>
                </a:cubicBezTo>
                <a:cubicBezTo>
                  <a:pt x="525634" y="26587"/>
                  <a:pt x="282837" y="5724"/>
                  <a:pt x="0" y="18288"/>
                </a:cubicBezTo>
                <a:cubicBezTo>
                  <a:pt x="367" y="13143"/>
                  <a:pt x="-823" y="58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6156976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1735CA-9D2E-41A6-B543-FBED09961D26}"/>
              </a:ext>
            </a:extLst>
          </p:cNvPr>
          <p:cNvSpPr txBox="1"/>
          <p:nvPr/>
        </p:nvSpPr>
        <p:spPr>
          <a:xfrm>
            <a:off x="4356249" y="4645005"/>
            <a:ext cx="7676344" cy="13064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marR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Soluție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optimă pentru a vinde online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All-in-One by NOD: magazin online, produse, logistică &amp; livrare directă clientului final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Magazin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online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cea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pop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ulară tehnologie open source : </a:t>
            </a:r>
            <a:r>
              <a:rPr lang="en-US" sz="1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wordpress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woocommerce</a:t>
            </a:r>
            <a:endParaRPr lang="ro-RO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Stabilitate, securitate și performanță asigurate de Microsoft Azure Cloud</a:t>
            </a:r>
          </a:p>
          <a:p>
            <a:pPr marL="285750" marR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Magazin online ce poate conține mii de produse care pot completa oferta și stocul expus în magazin</a:t>
            </a:r>
          </a:p>
          <a:p>
            <a:pPr marL="285750" marR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 varianta B2B, poți avea o platformă privată de vânzări precum NOD WebShop</a:t>
            </a:r>
            <a:endPara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7C50093-1B2E-4B09-B431-44D88BF33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872" y="4741296"/>
            <a:ext cx="4399473" cy="1325563"/>
          </a:xfrm>
        </p:spPr>
        <p:txBody>
          <a:bodyPr>
            <a:normAutofit/>
          </a:bodyPr>
          <a:lstStyle/>
          <a:p>
            <a:r>
              <a:rPr lang="ro-RO" sz="2400" dirty="0">
                <a:latin typeface="Arial Black" panose="020B0A04020102020204" pitchFamily="34" charset="0"/>
              </a:rPr>
              <a:t>C</a:t>
            </a:r>
            <a:r>
              <a:rPr lang="en-US" sz="2400" dirty="0">
                <a:latin typeface="Arial Black" panose="020B0A04020102020204" pitchFamily="34" charset="0"/>
              </a:rPr>
              <a:t>E ESTE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146138-E09D-44E2-BF0A-E9EDFC4A0C83}"/>
              </a:ext>
            </a:extLst>
          </p:cNvPr>
          <p:cNvSpPr txBox="1"/>
          <p:nvPr/>
        </p:nvSpPr>
        <p:spPr>
          <a:xfrm>
            <a:off x="0" y="5477350"/>
            <a:ext cx="6883836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  <a:r>
              <a:rPr lang="ro-RO" sz="2400" dirty="0">
                <a:latin typeface="Arial Black" panose="020B0A04020102020204" pitchFamily="34" charset="0"/>
              </a:rPr>
              <a:t>?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603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3C50182-A017-468D-AD42-923D2FB9866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12009284" cy="6857990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3C7FAE18-A031-400F-ACC3-B77ECA0705F3}"/>
              </a:ext>
            </a:extLst>
          </p:cNvPr>
          <p:cNvSpPr txBox="1"/>
          <p:nvPr/>
        </p:nvSpPr>
        <p:spPr>
          <a:xfrm>
            <a:off x="335601" y="196269"/>
            <a:ext cx="5843975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Acces la peste 20.000 de produse documentate, sincronizate la stoc și preț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Flux de documente automatizat cu smartbill, inclusiv generarea automată de NIR pe baza facturii NOD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Procesatori de plăți online: 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EuroPayment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Services</a:t>
            </a:r>
            <a:r>
              <a:rPr lang="ro-RO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NETOPIA Payments</a:t>
            </a:r>
            <a:r>
              <a:rPr lang="ro-RO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BT (more to come)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Curieri pentru dropshipping: Fan Curier, Cargus (more to come)</a:t>
            </a:r>
            <a:endParaRPr lang="ro-RO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Integrare cu site-uri comparatoare de prețuri: price.ro, compari.ro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Posibilitatea de migrare a magazinului in-house și adăugarea produselor proprii (manual)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sz="1600" dirty="0">
                <a:latin typeface="Arial" panose="020B0604020202020204" pitchFamily="34" charset="0"/>
                <a:cs typeface="Arial" panose="020B0604020202020204" pitchFamily="34" charset="0"/>
              </a:rPr>
              <a:t>Funcționalități dezvoltate continuu de o echipă agilă și profesionistă</a:t>
            </a:r>
            <a:endParaRPr lang="ro-RO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Backup-uri zilnice cu retenție 30 de zile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Integrare cu eMAG Marketplace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pot solicita feature-uri, unele (care sunt de interes general pentru produs) se vor dezvolta, altele se pot dezvolta contra-cost (split sau full suportat de client)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BC594CAD-8D2A-4EDE-87F4-24981C75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601" y="5193373"/>
            <a:ext cx="4399473" cy="1325563"/>
          </a:xfrm>
        </p:spPr>
        <p:txBody>
          <a:bodyPr>
            <a:normAutofit/>
          </a:bodyPr>
          <a:lstStyle/>
          <a:p>
            <a:r>
              <a:rPr lang="ro-RO" sz="2400" dirty="0">
                <a:latin typeface="Arial Black" panose="020B0A04020102020204" pitchFamily="34" charset="0"/>
              </a:rPr>
              <a:t>BENEFICII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81B8FD-6857-48B9-BE4B-E0A3FA55DA9C}"/>
              </a:ext>
            </a:extLst>
          </p:cNvPr>
          <p:cNvSpPr txBox="1"/>
          <p:nvPr/>
        </p:nvSpPr>
        <p:spPr>
          <a:xfrm>
            <a:off x="121380" y="5856154"/>
            <a:ext cx="6883836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114543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D998E71B-884C-4C0E-89B9-7115419D655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834" y="104178"/>
            <a:ext cx="4890096" cy="66101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2814858C-FDF1-43B8-9A61-F42822BCE84F}"/>
              </a:ext>
            </a:extLst>
          </p:cNvPr>
          <p:cNvSpPr/>
          <p:nvPr/>
        </p:nvSpPr>
        <p:spPr>
          <a:xfrm>
            <a:off x="4968434" y="143638"/>
            <a:ext cx="2134563" cy="657072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/>
              <a:t>A</a:t>
            </a:r>
            <a:endParaRPr lang="en-US" dirty="0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B723543A-0363-443C-A269-2056B1D9B746}"/>
              </a:ext>
            </a:extLst>
          </p:cNvPr>
          <p:cNvSpPr/>
          <p:nvPr/>
        </p:nvSpPr>
        <p:spPr>
          <a:xfrm>
            <a:off x="9951516" y="143638"/>
            <a:ext cx="2134563" cy="65707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A36C1EE3-88B5-48B1-B87C-A7BDCF2046DE}"/>
              </a:ext>
            </a:extLst>
          </p:cNvPr>
          <p:cNvSpPr/>
          <p:nvPr/>
        </p:nvSpPr>
        <p:spPr>
          <a:xfrm>
            <a:off x="7459975" y="143638"/>
            <a:ext cx="2134563" cy="65707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A0B657-8DCE-4C49-9D53-3905A115F47B}"/>
              </a:ext>
            </a:extLst>
          </p:cNvPr>
          <p:cNvSpPr/>
          <p:nvPr/>
        </p:nvSpPr>
        <p:spPr>
          <a:xfrm>
            <a:off x="5414613" y="1855202"/>
            <a:ext cx="1242204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Clientul plasează comanda</a:t>
            </a:r>
            <a:endParaRPr lang="en-US" sz="1200" b="1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7E3B0F6-CA19-4B50-8A37-1805213BCE98}"/>
              </a:ext>
            </a:extLst>
          </p:cNvPr>
          <p:cNvSpPr/>
          <p:nvPr/>
        </p:nvSpPr>
        <p:spPr>
          <a:xfrm>
            <a:off x="5416251" y="5877226"/>
            <a:ext cx="1242203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Primește factura</a:t>
            </a:r>
            <a:endParaRPr lang="en-US" sz="1200" b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244657-DE9D-485C-9CB4-577A265CF33A}"/>
              </a:ext>
            </a:extLst>
          </p:cNvPr>
          <p:cNvSpPr/>
          <p:nvPr/>
        </p:nvSpPr>
        <p:spPr>
          <a:xfrm>
            <a:off x="7804395" y="1849084"/>
            <a:ext cx="1516163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Comanda este procesată cu status în procesare</a:t>
            </a:r>
            <a:endParaRPr lang="en-US" sz="1200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14E0F92-7507-4CFE-9A4A-E8B33BFFD53E}"/>
              </a:ext>
            </a:extLst>
          </p:cNvPr>
          <p:cNvSpPr/>
          <p:nvPr/>
        </p:nvSpPr>
        <p:spPr>
          <a:xfrm>
            <a:off x="7877224" y="2854278"/>
            <a:ext cx="1370506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Trimite către NOD comanda dropshipping</a:t>
            </a:r>
            <a:endParaRPr lang="en-US" sz="1200" b="1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8DCFB65-DE08-4137-BCF1-B2854411AA8F}"/>
              </a:ext>
            </a:extLst>
          </p:cNvPr>
          <p:cNvSpPr/>
          <p:nvPr/>
        </p:nvSpPr>
        <p:spPr>
          <a:xfrm>
            <a:off x="10171032" y="2854279"/>
            <a:ext cx="1695535" cy="6475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Nu are limită de credit sau sold scadent</a:t>
            </a:r>
            <a:endParaRPr lang="en-US" sz="1200" b="1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B18B7AB-76ED-4193-B4BE-D9363546CA9A}"/>
              </a:ext>
            </a:extLst>
          </p:cNvPr>
          <p:cNvSpPr/>
          <p:nvPr/>
        </p:nvSpPr>
        <p:spPr>
          <a:xfrm>
            <a:off x="10171032" y="3791124"/>
            <a:ext cx="1695535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Se livrează prin Dropshipping</a:t>
            </a:r>
            <a:endParaRPr lang="en-US" sz="1200" b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1E5331D-DAA7-4615-B23B-AB4A4873AA8A}"/>
              </a:ext>
            </a:extLst>
          </p:cNvPr>
          <p:cNvSpPr/>
          <p:nvPr/>
        </p:nvSpPr>
        <p:spPr>
          <a:xfrm>
            <a:off x="10171031" y="4805033"/>
            <a:ext cx="1695535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Generează o factură</a:t>
            </a:r>
            <a:endParaRPr lang="en-US" sz="1200" b="1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063525F-DDCE-462E-9497-657693B5CE92}"/>
              </a:ext>
            </a:extLst>
          </p:cNvPr>
          <p:cNvSpPr/>
          <p:nvPr/>
        </p:nvSpPr>
        <p:spPr>
          <a:xfrm>
            <a:off x="10171032" y="1849084"/>
            <a:ext cx="1695535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Comanda este înregistrată în NOD b2b.nod.ro / comenzi</a:t>
            </a:r>
            <a:endParaRPr lang="en-US" sz="1200" b="1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A336712-A000-4069-8FEF-8C410054045A}"/>
              </a:ext>
            </a:extLst>
          </p:cNvPr>
          <p:cNvSpPr/>
          <p:nvPr/>
        </p:nvSpPr>
        <p:spPr>
          <a:xfrm>
            <a:off x="7892823" y="4805032"/>
            <a:ext cx="1370506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Generează un NIR</a:t>
            </a:r>
            <a:endParaRPr lang="en-US" sz="1200" b="1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C513FA0-12C3-455B-A4D1-75CDFCFBEB82}"/>
              </a:ext>
            </a:extLst>
          </p:cNvPr>
          <p:cNvSpPr/>
          <p:nvPr/>
        </p:nvSpPr>
        <p:spPr>
          <a:xfrm>
            <a:off x="7892823" y="5877225"/>
            <a:ext cx="1370506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Generează o factură către clientul final</a:t>
            </a:r>
            <a:endParaRPr lang="en-US" sz="1200" b="1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FB5FEEA-51EF-4CB6-9D39-BDF1AC88324D}"/>
              </a:ext>
            </a:extLst>
          </p:cNvPr>
          <p:cNvSpPr/>
          <p:nvPr/>
        </p:nvSpPr>
        <p:spPr>
          <a:xfrm>
            <a:off x="5413095" y="2854278"/>
            <a:ext cx="1242204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Se trimite email de confirmare către client</a:t>
            </a:r>
            <a:endParaRPr lang="en-US" sz="1200" b="1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1DEABF9-006E-4ED9-BE13-E9F9D8EC1342}"/>
              </a:ext>
            </a:extLst>
          </p:cNvPr>
          <p:cNvSpPr/>
          <p:nvPr/>
        </p:nvSpPr>
        <p:spPr>
          <a:xfrm>
            <a:off x="7840809" y="873707"/>
            <a:ext cx="1443334" cy="724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b="1" dirty="0"/>
              <a:t>Se trimite e-mail de confirmare către administrator</a:t>
            </a:r>
            <a:endParaRPr lang="en-US" sz="1200" b="1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D775E5F-BB23-4EBE-94BF-CF78058D3D5B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6656817" y="2211394"/>
            <a:ext cx="1147578" cy="6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876D9C3-C14A-46DA-A6E8-128C28C93863}"/>
              </a:ext>
            </a:extLst>
          </p:cNvPr>
          <p:cNvCxnSpPr>
            <a:cxnSpLocks/>
            <a:stCxn id="6" idx="0"/>
            <a:endCxn id="19" idx="2"/>
          </p:cNvCxnSpPr>
          <p:nvPr/>
        </p:nvCxnSpPr>
        <p:spPr>
          <a:xfrm flipH="1" flipV="1">
            <a:off x="8562476" y="1598326"/>
            <a:ext cx="1" cy="250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3FFD5DD-1912-429E-8E5E-CF55AF36752C}"/>
              </a:ext>
            </a:extLst>
          </p:cNvPr>
          <p:cNvCxnSpPr>
            <a:cxnSpLocks/>
          </p:cNvCxnSpPr>
          <p:nvPr/>
        </p:nvCxnSpPr>
        <p:spPr>
          <a:xfrm>
            <a:off x="8536165" y="2573703"/>
            <a:ext cx="6692" cy="280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B4CFCD9-9CB1-4501-A645-7E3A6BEC94F7}"/>
              </a:ext>
            </a:extLst>
          </p:cNvPr>
          <p:cNvCxnSpPr>
            <a:cxnSpLocks/>
            <a:stCxn id="6" idx="1"/>
            <a:endCxn id="18" idx="3"/>
          </p:cNvCxnSpPr>
          <p:nvPr/>
        </p:nvCxnSpPr>
        <p:spPr>
          <a:xfrm flipH="1">
            <a:off x="6655299" y="2211394"/>
            <a:ext cx="1149096" cy="1005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CDF2AC4-76EA-4CB6-9169-6EF44C6B40E0}"/>
              </a:ext>
            </a:extLst>
          </p:cNvPr>
          <p:cNvCxnSpPr>
            <a:cxnSpLocks/>
            <a:stCxn id="7" idx="3"/>
            <a:endCxn id="11" idx="1"/>
          </p:cNvCxnSpPr>
          <p:nvPr/>
        </p:nvCxnSpPr>
        <p:spPr>
          <a:xfrm flipV="1">
            <a:off x="9247730" y="2211394"/>
            <a:ext cx="923302" cy="1005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BA70873-0E98-4BEC-B8EE-EDA7FE06AA8D}"/>
              </a:ext>
            </a:extLst>
          </p:cNvPr>
          <p:cNvCxnSpPr>
            <a:stCxn id="11" idx="2"/>
            <a:endCxn id="8" idx="0"/>
          </p:cNvCxnSpPr>
          <p:nvPr/>
        </p:nvCxnSpPr>
        <p:spPr>
          <a:xfrm>
            <a:off x="11018800" y="2573703"/>
            <a:ext cx="0" cy="280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EA610DE-9C38-4956-B05B-0CBB285D3692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11018800" y="3501834"/>
            <a:ext cx="0" cy="289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BB21D2C-C98C-4D6C-A060-E0A517A9B595}"/>
              </a:ext>
            </a:extLst>
          </p:cNvPr>
          <p:cNvCxnSpPr>
            <a:stCxn id="9" idx="2"/>
            <a:endCxn id="10" idx="0"/>
          </p:cNvCxnSpPr>
          <p:nvPr/>
        </p:nvCxnSpPr>
        <p:spPr>
          <a:xfrm flipH="1">
            <a:off x="11018799" y="4515743"/>
            <a:ext cx="1" cy="289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739B714-8339-4846-92ED-299C4BB470CC}"/>
              </a:ext>
            </a:extLst>
          </p:cNvPr>
          <p:cNvCxnSpPr>
            <a:stCxn id="10" idx="1"/>
            <a:endCxn id="12" idx="3"/>
          </p:cNvCxnSpPr>
          <p:nvPr/>
        </p:nvCxnSpPr>
        <p:spPr>
          <a:xfrm flipH="1" flipV="1">
            <a:off x="9263329" y="5167342"/>
            <a:ext cx="90770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C0B307CC-44B8-4BBE-89B5-E1BDF610886B}"/>
              </a:ext>
            </a:extLst>
          </p:cNvPr>
          <p:cNvCxnSpPr>
            <a:stCxn id="12" idx="2"/>
            <a:endCxn id="13" idx="0"/>
          </p:cNvCxnSpPr>
          <p:nvPr/>
        </p:nvCxnSpPr>
        <p:spPr>
          <a:xfrm>
            <a:off x="8578076" y="5529651"/>
            <a:ext cx="0" cy="347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1172D65-B2B7-433E-953C-24BD029E3E43}"/>
              </a:ext>
            </a:extLst>
          </p:cNvPr>
          <p:cNvCxnSpPr>
            <a:stCxn id="13" idx="1"/>
            <a:endCxn id="5" idx="3"/>
          </p:cNvCxnSpPr>
          <p:nvPr/>
        </p:nvCxnSpPr>
        <p:spPr>
          <a:xfrm flipH="1">
            <a:off x="6658454" y="6239535"/>
            <a:ext cx="123436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B8A4384D-3CE9-458F-84A2-47C8F988E580}"/>
              </a:ext>
            </a:extLst>
          </p:cNvPr>
          <p:cNvSpPr txBox="1"/>
          <p:nvPr/>
        </p:nvSpPr>
        <p:spPr>
          <a:xfrm>
            <a:off x="5099775" y="361367"/>
            <a:ext cx="2395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dirty="0">
                <a:latin typeface="Arial Black" panose="020B0A04020102020204" pitchFamily="34" charset="0"/>
              </a:rPr>
              <a:t>Magazin online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26E00BA-1A46-4DEB-B675-9C2D9807B7F4}"/>
              </a:ext>
            </a:extLst>
          </p:cNvPr>
          <p:cNvSpPr txBox="1"/>
          <p:nvPr/>
        </p:nvSpPr>
        <p:spPr>
          <a:xfrm>
            <a:off x="7633729" y="361365"/>
            <a:ext cx="2395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dirty="0">
                <a:latin typeface="Arial Black" panose="020B0A04020102020204" pitchFamily="34" charset="0"/>
              </a:rPr>
              <a:t>Admin magazin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8F65329-BB35-4DE7-9693-44AF0531A8A6}"/>
              </a:ext>
            </a:extLst>
          </p:cNvPr>
          <p:cNvSpPr txBox="1"/>
          <p:nvPr/>
        </p:nvSpPr>
        <p:spPr>
          <a:xfrm>
            <a:off x="10641337" y="366235"/>
            <a:ext cx="1104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dirty="0">
                <a:latin typeface="Arial Black" panose="020B0A04020102020204" pitchFamily="34" charset="0"/>
              </a:rPr>
              <a:t>NOD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49075B8-09DC-49DC-8171-99D44C19D220}"/>
              </a:ext>
            </a:extLst>
          </p:cNvPr>
          <p:cNvSpPr txBox="1"/>
          <p:nvPr/>
        </p:nvSpPr>
        <p:spPr>
          <a:xfrm>
            <a:off x="560737" y="5733254"/>
            <a:ext cx="60945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400" dirty="0">
                <a:solidFill>
                  <a:schemeClr val="bg1"/>
                </a:solidFill>
                <a:latin typeface="Arial Black" panose="020B0A04020102020204" pitchFamily="34" charset="0"/>
              </a:rPr>
              <a:t>PROCES VÂNZARE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038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BED3CA-642C-4F62-8D07-66EAFEBD7D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21540" y="0"/>
            <a:ext cx="8170460" cy="68876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D21CF96-B3BC-45E3-877D-2C1A4F897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761" y="292066"/>
            <a:ext cx="4399473" cy="13255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FUNC</a:t>
            </a:r>
            <a:r>
              <a:rPr lang="ro-RO" sz="2400" dirty="0">
                <a:latin typeface="Arial Black" panose="020B0A04020102020204" pitchFamily="34" charset="0"/>
              </a:rPr>
              <a:t>ȚIONALITĂȚI</a:t>
            </a:r>
            <a:br>
              <a:rPr lang="ro-RO" sz="2400" dirty="0">
                <a:latin typeface="Arial Black" panose="020B0A04020102020204" pitchFamily="34" charset="0"/>
              </a:rPr>
            </a:br>
            <a:r>
              <a:rPr lang="ro-RO" sz="2400" dirty="0">
                <a:latin typeface="Arial Black" panose="020B0A04020102020204" pitchFamily="34" charset="0"/>
              </a:rPr>
              <a:t>       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ACF426-7BCC-48B7-9854-EA96B802EA3C}"/>
              </a:ext>
            </a:extLst>
          </p:cNvPr>
          <p:cNvSpPr txBox="1"/>
          <p:nvPr/>
        </p:nvSpPr>
        <p:spPr>
          <a:xfrm>
            <a:off x="58095" y="1952881"/>
            <a:ext cx="5621488" cy="4512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Toate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ionalit</a:t>
            </a: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ăț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woocommerce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baz</a:t>
            </a: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oți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descoperi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 site-ul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oficial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aici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Import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produse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NOD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permite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importarea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categoriilor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 brand-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urilor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interes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 fi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listate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magazinul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online,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urm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ca dup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import s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sincronizeze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stocul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rile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cu NOD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(op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ional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o-R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Trimitere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comenzi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 NOD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Automat (dup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fiecare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comand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manual, se pot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trimite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comenzile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 NOD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 fi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livrate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dropshipping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o-R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Taxe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livrare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tipuri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functie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categoriile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NOD: taxa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(ex: 20lei), taxa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SDA (ex: 40lei -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aparate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AC), taxa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MDA (ex: 75lei -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frigidere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 Taxa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livrare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calculeaz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produsele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din co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clientului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Taxele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livrare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sunt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configurabile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marR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 Este </a:t>
            </a: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necesară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op</a:t>
            </a:r>
            <a:r>
              <a:rPr lang="ro-RO" sz="1200" dirty="0">
                <a:latin typeface="Arial" panose="020B0604020202020204" pitchFamily="34" charset="0"/>
                <a:cs typeface="Arial" panose="020B0604020202020204" pitchFamily="34" charset="0"/>
              </a:rPr>
              <a:t>țiunea de dropshipping activă în contul de NOD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71DC0-2AB8-4566-BE1E-5249E0BAF7A3}"/>
              </a:ext>
            </a:extLst>
          </p:cNvPr>
          <p:cNvSpPr txBox="1"/>
          <p:nvPr/>
        </p:nvSpPr>
        <p:spPr>
          <a:xfrm>
            <a:off x="58095" y="950171"/>
            <a:ext cx="6883836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2571384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E4D846-3AFC-4F86-8C35-24B0542A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8E7131-F352-4D0E-BBFE-B76F657DDC6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7575456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84781B9-12CB-45C3-907A-9ED93FF72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35399" y="0"/>
            <a:ext cx="9756601" cy="6858000"/>
          </a:xfrm>
          <a:prstGeom prst="rect">
            <a:avLst/>
          </a:prstGeom>
          <a:gradFill>
            <a:gsLst>
              <a:gs pos="53000">
                <a:schemeClr val="bg1"/>
              </a:gs>
              <a:gs pos="35000">
                <a:schemeClr val="bg1">
                  <a:alpha val="76000"/>
                </a:schemeClr>
              </a:gs>
              <a:gs pos="19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7333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3018" y="2443480"/>
            <a:ext cx="321868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CFD1D6B-AF1D-488C-858D-65BDBAB4A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702" y="253904"/>
            <a:ext cx="4399473" cy="13255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 Black" panose="020B0A04020102020204" pitchFamily="34" charset="0"/>
              </a:rPr>
              <a:t>FUNC</a:t>
            </a:r>
            <a:r>
              <a:rPr lang="ro-RO" sz="2400" dirty="0">
                <a:latin typeface="Arial Black" panose="020B0A04020102020204" pitchFamily="34" charset="0"/>
              </a:rPr>
              <a:t>ȚIONALITĂȚI</a:t>
            </a:r>
            <a:br>
              <a:rPr lang="ro-RO" sz="2400" dirty="0">
                <a:latin typeface="Arial Black" panose="020B0A04020102020204" pitchFamily="34" charset="0"/>
              </a:rPr>
            </a:br>
            <a:r>
              <a:rPr lang="ro-RO" sz="2400" dirty="0">
                <a:latin typeface="Arial Black" panose="020B0A04020102020204" pitchFamily="34" charset="0"/>
              </a:rPr>
              <a:t>       </a:t>
            </a:r>
            <a:br>
              <a:rPr lang="en-US" sz="2400" dirty="0">
                <a:latin typeface="Arial Black" panose="020B0A04020102020204" pitchFamily="34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02AC3B-54DF-45EB-BEE1-F11041E71D49}"/>
              </a:ext>
            </a:extLst>
          </p:cNvPr>
          <p:cNvSpPr txBox="1"/>
          <p:nvPr/>
        </p:nvSpPr>
        <p:spPr>
          <a:xfrm>
            <a:off x="6523270" y="1804011"/>
            <a:ext cx="5621488" cy="4435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342900">
              <a:lnSpc>
                <a:spcPct val="120000"/>
              </a:lnSpc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Plată ramburs</a:t>
            </a: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Plată cu cardul (opțional)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Prin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plugin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oficiale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EuroPayment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Services, NETOPIA Payments, BT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sz="1400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nevoie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conturi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active la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oricare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dintre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ace</a:t>
            </a:r>
            <a:r>
              <a:rPr lang="ro-RO" sz="1400" i="1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furnizori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de pl</a:t>
            </a:r>
            <a:r>
              <a:rPr lang="ro-RO" sz="1400" i="1" dirty="0">
                <a:latin typeface="Arial" panose="020B0604020202020204" pitchFamily="34" charset="0"/>
                <a:cs typeface="Arial" panose="020B0604020202020204" pitchFamily="34" charset="0"/>
              </a:rPr>
              <a:t>ăț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342900">
              <a:lnSpc>
                <a:spcPct val="120000"/>
              </a:lnSpc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Livrare cu NOD sau din stocul propriu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primești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comand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ă,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oți s-o livrezi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NOD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mijloace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propri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posibilitatea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opri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sincronizarea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stocului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cu NOD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fiecare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marR="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ro-RO" sz="1400" b="1" dirty="0">
                <a:latin typeface="Arial" panose="020B0604020202020204" pitchFamily="34" charset="0"/>
                <a:cs typeface="Arial" panose="020B0604020202020204" pitchFamily="34" charset="0"/>
              </a:rPr>
              <a:t>Preț variabil cu NOD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compus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din pre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ul final din NOD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Webshop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+ un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comision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ales de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tine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momentul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importului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actualizeaz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o dată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noaptea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P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oți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opri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aceas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tă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sincronizare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pre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fiecare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că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dor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ești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afișarea unui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pre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propriu</a:t>
            </a:r>
            <a:r>
              <a:rPr lang="ro-R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E367B0-90EA-4EB2-BA39-E6260C865B16}"/>
              </a:ext>
            </a:extLst>
          </p:cNvPr>
          <p:cNvSpPr txBox="1"/>
          <p:nvPr/>
        </p:nvSpPr>
        <p:spPr>
          <a:xfrm>
            <a:off x="8098459" y="988915"/>
            <a:ext cx="3186811" cy="146370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 SHOP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LA</a:t>
            </a:r>
            <a:r>
              <a:rPr lang="en-US" sz="2400" dirty="0">
                <a:solidFill>
                  <a:schemeClr val="accent2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>
                <a:latin typeface="Arial Black" panose="020B0A04020102020204" pitchFamily="34" charset="0"/>
              </a:rPr>
              <a:t>CHEIE</a:t>
            </a:r>
          </a:p>
        </p:txBody>
      </p:sp>
    </p:spTree>
    <p:extLst>
      <p:ext uri="{BB962C8B-B14F-4D97-AF65-F5344CB8AC3E}">
        <p14:creationId xmlns:p14="http://schemas.microsoft.com/office/powerpoint/2010/main" val="2652284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BA8D2F868A7D429B02B3F54D1CBECD" ma:contentTypeVersion="12" ma:contentTypeDescription="Create a new document." ma:contentTypeScope="" ma:versionID="bd79be6e85edfd3bc9d5955e3eb12355">
  <xsd:schema xmlns:xsd="http://www.w3.org/2001/XMLSchema" xmlns:xs="http://www.w3.org/2001/XMLSchema" xmlns:p="http://schemas.microsoft.com/office/2006/metadata/properties" xmlns:ns3="1cd9d783-c6e2-4fc0-830b-85b9b09d5600" xmlns:ns4="05af4eef-e81d-4c48-a532-ef0f92e111b9" targetNamespace="http://schemas.microsoft.com/office/2006/metadata/properties" ma:root="true" ma:fieldsID="20944945e36a1bc978fc34b61c6b7c3a" ns3:_="" ns4:_="">
    <xsd:import namespace="1cd9d783-c6e2-4fc0-830b-85b9b09d5600"/>
    <xsd:import namespace="05af4eef-e81d-4c48-a532-ef0f92e111b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9d783-c6e2-4fc0-830b-85b9b09d56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f4eef-e81d-4c48-a532-ef0f92e11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408AC0-BCEC-4961-91E4-FDF049ACEA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d9d783-c6e2-4fc0-830b-85b9b09d5600"/>
    <ds:schemaRef ds:uri="05af4eef-e81d-4c48-a532-ef0f92e111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B4FC1D-A58B-42ED-9E4C-614C3386EA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86BE93-DF73-434F-BB2D-257621C82C18}">
  <ds:schemaRefs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05af4eef-e81d-4c48-a532-ef0f92e111b9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1cd9d783-c6e2-4fc0-830b-85b9b09d56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1571</Words>
  <Application>Microsoft Office PowerPoint</Application>
  <PresentationFormat>Ecran lat</PresentationFormat>
  <Paragraphs>118</Paragraphs>
  <Slides>16</Slides>
  <Notes>9</Notes>
  <HiddenSlides>0</HiddenSlides>
  <MMClips>0</MMClips>
  <ScaleCrop>false</ScaleCrop>
  <HeadingPairs>
    <vt:vector size="8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Servere OLE încorporate</vt:lpstr>
      </vt:variant>
      <vt:variant>
        <vt:i4>1</vt:i4>
      </vt:variant>
      <vt:variant>
        <vt:lpstr>Titluri diapozitive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Wingdings</vt:lpstr>
      <vt:lpstr>Office Theme</vt:lpstr>
      <vt:lpstr>Worksheet</vt:lpstr>
      <vt:lpstr>Prezentare PowerPoint</vt:lpstr>
      <vt:lpstr>Prezentare PowerPoint</vt:lpstr>
      <vt:lpstr>MAGAZINELE LOCALE INTRĂ ÎN ECOMMERCE </vt:lpstr>
      <vt:lpstr>Prezentare PowerPoint</vt:lpstr>
      <vt:lpstr>CE ESTE </vt:lpstr>
      <vt:lpstr>BENEFICII </vt:lpstr>
      <vt:lpstr>Prezentare PowerPoint</vt:lpstr>
      <vt:lpstr>FUNCȚIONALITĂȚI         </vt:lpstr>
      <vt:lpstr>FUNCȚIONALITĂȚI         </vt:lpstr>
      <vt:lpstr>FUNCȚIONALITĂȚI         </vt:lpstr>
      <vt:lpstr>SERVICE LEVEL AGREEMENT </vt:lpstr>
      <vt:lpstr>CONDIȚII MINIME </vt:lpstr>
      <vt:lpstr>Prezentare PowerPoint</vt:lpstr>
      <vt:lpstr>Prezentare PowerPoint</vt:lpstr>
      <vt:lpstr>AVEȚI ÎNTREBĂRI?  AVEM RĂSPUNSURI, PE CARE LE PUTEȚI ACCESA AICI </vt:lpstr>
      <vt:lpstr>READY?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Madalin Timis | NOD, Academy</dc:creator>
  <cp:lastModifiedBy>Florin Adrian Serbu | NOD IT - Product Owner</cp:lastModifiedBy>
  <cp:revision>113</cp:revision>
  <dcterms:created xsi:type="dcterms:W3CDTF">2021-04-06T07:11:47Z</dcterms:created>
  <dcterms:modified xsi:type="dcterms:W3CDTF">2021-06-02T11:59:14Z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0x010100FABA8D2F868A7D429B02B3F54D1CBECD</vt:lpwstr>
  </property>
</Properties>
</file>